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5" d="100"/>
          <a:sy n="65" d="100"/>
        </p:scale>
        <p:origin x="83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C87464D-CD08-48E6-950E-3EE113969731}" type="datetimeFigureOut">
              <a:rPr lang="en-CA" smtClean="0"/>
              <a:t>2015-05-06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7D1CA21-87F8-4B63-9B7A-CD4ABE075F17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Fossils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Earth Science 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55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Mollusca</a:t>
            </a:r>
            <a:r>
              <a:rPr lang="en-CA" dirty="0" smtClean="0"/>
              <a:t> – clams (</a:t>
            </a:r>
            <a:r>
              <a:rPr lang="en-CA" dirty="0" err="1" smtClean="0"/>
              <a:t>pelecypod</a:t>
            </a:r>
            <a:r>
              <a:rPr lang="en-CA" dirty="0" smtClean="0"/>
              <a:t>), snails (gastropod), </a:t>
            </a:r>
            <a:r>
              <a:rPr lang="en-CA" dirty="0" err="1" smtClean="0"/>
              <a:t>ammonoid</a:t>
            </a:r>
            <a:r>
              <a:rPr lang="en-CA" dirty="0" smtClean="0"/>
              <a:t>, </a:t>
            </a:r>
            <a:r>
              <a:rPr lang="en-CA" dirty="0" err="1" smtClean="0"/>
              <a:t>etc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Fossil phyla…</a:t>
            </a:r>
            <a:endParaRPr lang="en-CA" dirty="0"/>
          </a:p>
        </p:txBody>
      </p:sp>
      <p:pic>
        <p:nvPicPr>
          <p:cNvPr id="8196" name="Picture 4" descr="http://www.oum.ox.ac.uk/thezone/fossils/inverts/images/whee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51187" y="2082691"/>
            <a:ext cx="3355152" cy="5818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0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Brachiopod</a:t>
            </a:r>
            <a:r>
              <a:rPr lang="en-CA" dirty="0" smtClean="0"/>
              <a:t> – almost extinct, similar to clams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Fossil phyla…</a:t>
            </a:r>
            <a:endParaRPr lang="en-CA" dirty="0"/>
          </a:p>
        </p:txBody>
      </p:sp>
      <p:pic>
        <p:nvPicPr>
          <p:cNvPr id="9218" name="Picture 2" descr="http://www.exploringthepotteries.org.uk/Nof_website1/natural_history_static_exhibitions/identifying_rock_minerals_and_fossils/identifying_rocks_minerals_and_fossils_images/brachm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762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skywalker.cochise.edu/wellerr/fossil/brachiopod/6fssl-brachiopod-mucrospirifer-thedfordensi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3356992"/>
            <a:ext cx="4406746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8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Arthropod</a:t>
            </a:r>
            <a:r>
              <a:rPr lang="en-CA" dirty="0" smtClean="0"/>
              <a:t> – trilobite(extinct),</a:t>
            </a:r>
          </a:p>
          <a:p>
            <a:pPr marL="0" indent="0">
              <a:buNone/>
            </a:pPr>
            <a:r>
              <a:rPr lang="en-CA" dirty="0" smtClean="0"/>
              <a:t>spider, crab, etc.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Fossil phyla…</a:t>
            </a:r>
            <a:endParaRPr lang="en-CA" dirty="0"/>
          </a:p>
        </p:txBody>
      </p:sp>
      <p:pic>
        <p:nvPicPr>
          <p:cNvPr id="10244" name="Picture 4" descr="http://www.darwinsgalapagos.com/animals/trilob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45" y="3429000"/>
            <a:ext cx="3810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loving2learn.com/Portals/0/Super_Subjects/Super%20Science/Life%20Science/Animal%20Groups/Arthropods/Arthropods%20Cha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4163111" cy="539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7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Vertebrate</a:t>
            </a:r>
            <a:r>
              <a:rPr lang="en-CA" dirty="0" smtClean="0"/>
              <a:t> – spines, people, fish, </a:t>
            </a:r>
            <a:r>
              <a:rPr lang="en-CA" dirty="0" err="1" smtClean="0"/>
              <a:t>etc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Fossil phyla…</a:t>
            </a:r>
            <a:endParaRPr lang="en-CA" dirty="0"/>
          </a:p>
        </p:txBody>
      </p:sp>
      <p:pic>
        <p:nvPicPr>
          <p:cNvPr id="11266" name="Picture 2" descr="http://media-3.web.britannica.com/eb-media/46/93546-004-F9C81C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94992"/>
            <a:ext cx="705678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0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Plants</a:t>
            </a:r>
            <a:r>
              <a:rPr lang="en-CA" dirty="0" smtClean="0"/>
              <a:t> </a:t>
            </a:r>
            <a:r>
              <a:rPr lang="en-CA" dirty="0" smtClean="0"/>
              <a:t>– live </a:t>
            </a:r>
            <a:r>
              <a:rPr lang="en-CA" dirty="0" smtClean="0"/>
              <a:t>on land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Fossil phyla…</a:t>
            </a:r>
            <a:endParaRPr lang="en-CA" dirty="0"/>
          </a:p>
        </p:txBody>
      </p:sp>
      <p:pic>
        <p:nvPicPr>
          <p:cNvPr id="12290" name="Picture 2" descr="http://image.slidesharecdn.com/plantphyla-130107122655-phpapp01/95/plant-phyla-4-638.jpg?cb=13575625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446" y="2667025"/>
            <a:ext cx="5616624" cy="421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94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Echinoderm</a:t>
            </a:r>
            <a:r>
              <a:rPr lang="en-CA" dirty="0" smtClean="0"/>
              <a:t> </a:t>
            </a:r>
            <a:r>
              <a:rPr lang="en-CA" dirty="0" smtClean="0"/>
              <a:t>– 5-fold symmetry, star fish, sand dollar, </a:t>
            </a:r>
            <a:r>
              <a:rPr lang="en-CA" dirty="0" err="1" smtClean="0"/>
              <a:t>etc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Fossil phyla…</a:t>
            </a:r>
            <a:endParaRPr lang="en-CA" dirty="0"/>
          </a:p>
        </p:txBody>
      </p:sp>
      <p:pic>
        <p:nvPicPr>
          <p:cNvPr id="13314" name="Picture 2" descr="http://www.oum.ox.ac.uk/thezone/fossils/inverts/images/echin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echinoderm fossi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77072"/>
            <a:ext cx="2685377" cy="248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crystal-world.com/photos/enlarged/fossils/echinoids/seiro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95182"/>
            <a:ext cx="3323078" cy="249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02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sedimentary rocks </a:t>
            </a:r>
            <a:r>
              <a:rPr lang="en-CA" dirty="0" smtClean="0"/>
              <a:t>only, shale mostly since finer particles can preserve small details better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</a:t>
            </a:r>
            <a:endParaRPr lang="en-CA" dirty="0"/>
          </a:p>
        </p:txBody>
      </p:sp>
      <p:pic>
        <p:nvPicPr>
          <p:cNvPr id="2050" name="Picture 2" descr="http://www.yourgemologist.com/Kids/Formation/1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499110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97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Actual unchanged remains</a:t>
            </a:r>
            <a:r>
              <a:rPr lang="en-CA" dirty="0" smtClean="0"/>
              <a:t> – usually only bones, but rarely, soft parts too (ex if frozen)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 </a:t>
            </a:r>
            <a:endParaRPr lang="en-CA" dirty="0"/>
          </a:p>
        </p:txBody>
      </p:sp>
      <p:pic>
        <p:nvPicPr>
          <p:cNvPr id="3074" name="Picture 2" descr="http://www.kzone.com.au/images/default-source/random/melting-a-mammoth-out-of-the-ice-with-a-hair-dryer-i-don't-think-so!.jpg?sfvrsn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466992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8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Replaced remains</a:t>
            </a:r>
            <a:r>
              <a:rPr lang="en-CA" dirty="0" smtClean="0"/>
              <a:t> – hard parts replaced by minerals in circulating solutions (ex petrified wood)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</a:t>
            </a:r>
            <a:endParaRPr lang="en-CA" dirty="0"/>
          </a:p>
        </p:txBody>
      </p:sp>
      <p:pic>
        <p:nvPicPr>
          <p:cNvPr id="4098" name="Picture 2" descr="http://www.stat.wisc.edu/~ifischer/Collections/Fossils/Images/pyrit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9"/>
            <a:ext cx="422446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pload.wikimedia.org/wikipedia/commons/f/f3/PetrifiedWoo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40969"/>
            <a:ext cx="4176541" cy="313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1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Molds and Casts</a:t>
            </a:r>
            <a:r>
              <a:rPr lang="en-CA" dirty="0" smtClean="0"/>
              <a:t> – shell or bone in rock, dissolved leaving mold, other material fills in space making a cast.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</a:t>
            </a:r>
            <a:endParaRPr lang="en-CA" dirty="0"/>
          </a:p>
        </p:txBody>
      </p:sp>
      <p:pic>
        <p:nvPicPr>
          <p:cNvPr id="6146" name="Picture 2" descr="http://cdn.c.photoshelter.com/img-get/I0000rzWwv1HuuVo/s/600/600/GLM2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6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Amber</a:t>
            </a:r>
            <a:r>
              <a:rPr lang="en-CA" dirty="0" smtClean="0"/>
              <a:t> – hardened sap from pine trees, insects found in it (ex Jurassic Park)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</a:t>
            </a:r>
            <a:endParaRPr lang="en-CA" dirty="0"/>
          </a:p>
        </p:txBody>
      </p:sp>
      <p:pic>
        <p:nvPicPr>
          <p:cNvPr id="5122" name="Picture 2" descr="Image result for replaced remains fossi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62955"/>
            <a:ext cx="4392488" cy="330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3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Trace fossils</a:t>
            </a:r>
            <a:r>
              <a:rPr lang="en-CA" dirty="0" smtClean="0"/>
              <a:t> – tracks, burrows, poop, bite marks, </a:t>
            </a:r>
            <a:r>
              <a:rPr lang="en-CA" dirty="0" err="1" smtClean="0"/>
              <a:t>etc</a:t>
            </a:r>
            <a:r>
              <a:rPr lang="en-CA" dirty="0" smtClean="0"/>
              <a:t> preserved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</a:t>
            </a:r>
            <a:endParaRPr lang="en-CA" dirty="0"/>
          </a:p>
        </p:txBody>
      </p:sp>
      <p:sp>
        <p:nvSpPr>
          <p:cNvPr id="4" name="AutoShape 4" descr="data:image/jpeg;base64,/9j/4AAQSkZJRgABAQAAAQABAAD/2wCEAAkGBxMTEhUUExQWFhUXGCIbGRcYGR4fHxshGx0cHhwfHyAfHSggHhonHxwZITEiJSkrLi8uGx8zODMsNygtLisBCgoKDg0OGxAQGywmICQsLzQvNDQ0LCw0NDQ0LCwsLCwvNCwsLCwsLCwsLCwsNCwsLCwsLCwsLCwsLCwsLCwsLP/AABEIAMIBAwMBIgACEQEDEQH/xAAbAAADAAMBAQAAAAAAAAAAAAADBAUAAgYBB//EAEEQAAIBAgUCBQIDBQcDAgcAAAECEQMhAAQSMUEFURMiYXGBBpEyobEUQsHR8CNSYnKC4fEkM7IVkgc0Q0RUk6L/xAAZAQEBAQEBAQAAAAAAAAAAAAACAQMABAX/xAAuEQACAgICAgAEAwkBAAAAAAAAAQIRITEDEkFRIjJhcRPR8ARCUoGRobHB8RT/2gAMAwEAAhEDEQA/AK3/AMNPowdOovWrAHMVVj/KDsoPfv8A7YvO5AaLm/G3YfE/nhnqeYLG4Om0b39Pfa2ESx8zCRIAiIj7CefTHwuXkcpH3uDjUYhERrGQLxf3/ntharWW8tsbxNgDYfM/c4Yy3T6jACSArapgD49otbHqUkU3IEFrdyTc/rxvjPq6NXNWIJFxIDTyQWueJ9I++NadYLSdYYle5ja/yTG3PzglenSos1a7Npi3FzM3kczHbGZYg1NOkFYLgC5Ekx7kgH8x3xx12ARwQpUyGWbm/BNwPbsBg2RrU3phxUULdbf4ZkR7QfjEf6kzNSmjpTp+HRSAQxEOCPeSJMEk7xvjfI9LWhk0SZdjrcm92i1xxv8AB+FXkPd6KVbqGXpIahuDHmY7FuIj9NsRz1HNVhZDRRgYcQSFH4Ta5GxiRuPfAuo1aZoOcwT4RB47mRsJN47TbDXT+prUyVF4I1KVZQ1/L5SZJG/fi/bEyo2djtQalk5JTVLb+aSYA5k7AHjk8kWVaqTUUBtOnUYsCSggSQYja20gziZkKrMUSmBRRa4km7VmEdiSUBNzcR2w3kulLRq1HeoXeosrOyIoLEff8hziOJyk2Q+qZ16Wbp0UHkYyRM61Zrhv9QYD42x1HVvqNKGYp0kVmqVG0yFHl3CjaLbke2OQ6TXbNdRFb/6dFdRJGwW4/wD6vi79JU3ZatQKQ/i6TUaBENwDsBEfEY2lFY+xjGTd09s3651jL06tKlUIgQ9RjLCQdUGwgmzbdu+HetPVzCLTUVGNQSwURC7kMSPxH3G/piflKLVc0LK+mS7FbsY4v/lj0txijX6lUcv4WjR+EFRdmNh5jwJBMRuMZP6DVu7EszWpZU6aelXtDRIBkWF5JjiQPi+NDXnU8kNEX8xG0knbVMiONsRq/TKrNSd21Oag4gkSokTeARuRyOZxf8JUjSLAzwOJBj3JJJ9MdLCR0XbYLO5PysSTISAVYiCwvAG+/wB2GCdHXxSNQPlWdC7AxpIYzJIM7ek3GMq1h5gQWO0BrQ3lJ37En2UbXx50mqmWreAwJgllN4MXtxPN54xM1RXuzevoqnRUJUAR4YsLQBxvM/1sh1TK0KCa0A1xAWB5o3i1zH9b4Y6wTSqFgs1DOif7zkxztBj3wt1ZVLDTJ8Oi8GLaiOLXJvftPxI7LLQIZqlnVp6GYaCuuQJGkG5Exc2G+x9sUcrRapGkFSACXa4SV+BO0gQQTGOX+gMo5DutlLBR6niPn8sXfqLM+GKeWpBtbAA6b9pO34pt/wA4fJGp9UCE7h2Y3mspRFFRVqeI2sjUSTE6jHsIG3P5RKFPSykABdp5AhRJtJmSPcRihWyOl1RQsUdyb+YzIEAfBP8AdY8486jSBJ80KRAIjksLW7XkDbAUqdFcbVjdYFKflGosAJsfw9/cxA98R6JrLrLkXIUD5g8czt68Th2pSrihppMwVUsSQSYPBNx7+vpiPXzGbCz4BeV3L7kkQYgQOw9cKKteAzdPyWDQ3YkBAPM8xBBMybTwIG2n1xG6NXavnyyOdAEmCYKgE3+bfOMpdMzWYVRXJpiAApgTfsPefjFnOZWjlEFKgs1Khhj3AjfiBb7n1wsRtbYXcqdUke9W6qiUtLuonyi0nbt/W+ORzPSMm67VFf8AwDf4Np9AORi8ejUYWrXYVSNlsFgTuN4kd72wfqzUPxlANKy2hYAB2sbTAtHvHGJCfSurdnTh3zKjjz9N5T/8ioPQoJ+b48x1FXqeWc6vCa/ckH5hYnGY2/8ARze3/b8jL8Dh+n9/zPq+f6hSLCAXAuLDSIvPc4UzGdYQQoEmNoIF+T89sKeJphSZaTPJOo7bbDt6fdfMEyZvpHwIM34BMg2vtvjCUrPXGCQxmsy5man67yfsLHf1xPqV9CoFYkgcEeu5M722vf7kp0gzCZK6PKBYf3TNpmLT2J7tjQ0wo1k+Y+Y9/wAVyOygzBI5+cVaK0bEtEMATaRE/J7EbH9RjKoqtUpshASCrkcGQVIveBItG59xsrOJmwVL+/JvabRzYH3wtXUMioXMOd1JB0izEduR8nBsvgk/VeUzFeoKQdBT1+ZyxEjcCI9ZgE8dsVKlR6tqJGmSskSDHbmwmL4l5XodKQ5YsRM6nOlSLzyGNwO0j70+pZxKdJEpuEAAiNUC4J02J1W3j97vurTpIKVW2eZv6f1v4mZrh1pDUKSLpX1tJJFoxF611jxai5amEVKdipHmiQdFhA2WfY4b6z+1uPAyuoyD4lSBBm0AxqsBuO/Jwn0zpIyTC61805nutMGJdzuSO3fvOKtWwSu6SL+Ryq0QrELTVTeRvAmSTdoAZtgTbteKWrVMzm3aUprTJAMSAslQOAxJgyDEm2Lzai4VZcqCWfi8A7jexj7+uEuv0XMUkfw6SgPVfcmJMD18wv3GDFqxTTr7CGR09Py1FDDVatTVAO8fbyi4k2ucHz2fdaLpRA0O4K6ZJY6za3l4i02GD1umo5kiW0aFE/hBBMczEsxPLE8WwL6fQGm1AytSi52IvJMbWtFxiuSbsnWsG30cng0a9aqZrVHJI306fwiB2nb0thfJ1nbLwEBOpjvAGrzAb2sTJ7YJQyi0jWTVIqKJkTGkkk3MSAY7W9Me5QhizkNoc6gGmAIgbnaRxa49MTt2dlUHFJBhRliYUx5VYxBJvbkxYgCY7jfHmYzGoEBlXVAkAmABaYjvOm2/vjJ8wAM3tuOCeN/Mg3tA3vghCaGapA2IY9yTHABNvi2I8FQGjA1NB0kHSDY2KsQTNhZzN/zwn1hz4aug1VKbhVgEzF5Nu0dtvjD9QgsZHlEqFmTcWJ9x3PPODZJdTKDAERE2vq9ee/viX5Oq1QlnVFfLLU1aS8amO4I49dhH37Yj/VnVR+yDwxAY3YATMEETwAbYv/TxNZa9ErpCszKZBiSDsOwJ/hzED6zopTyaosgBxHxcjf5wofOl9QTb6N/QufR2UCZWgt99ZbaPMPnZY/1H5lupHUwTfw2kAdhLRHLG1+5w7lc2VytNgDIp8e+nmLyD98T8pnQS+YGnWWgDkkxc/YEAeuJbbkznXWKH3olCS5Goszabcz+I7j2HfA6mWLEAldKiCADEtqG5YnY3xoG1O7tFgTqF9zB5idQb7Y2cF0MA737k2sOxM3gbk4FDuwufqaYVHZNMBABuJAJJ5MA4k0cnXL3qElLCDIjafe0z/CMUKVHxHlWEATIFzuLngWJj1wfTNOrTV9LVPIGaxuTq+5/LFToLV5B5estJarFgzqCTefNpsSeYiPk4RzXmQVnJsCw4MATO8SQB3/PEipm6KU/C1ydR1ECNS+Ugb/5vucN/V+Z05dFF3eOdp2WPnj1+dI8fxJezJ8lxf0ETWqNTZ2BqMPMEH4VHE9yI29MX8hkUdBUZNXN9tpjt2+2Es5/0uUAJBdhDLFrwPfg3+cUeiszIVqN5WTUi8bAi38fTB5G3G17FxxqVP0YcmOQJ9BjMeVatIGGYauZInbHuPPb/AEj0dV7LK9YKyGoVTKliwlpIMSAp1RLb22OGcvmmqgFWfSSRqgggAbxwJDESLwJnAs5mKKPTqLVULWA0FQJYl5/9pMA/6u2CZxhV00lAqBpMiQq9maAFZBMRMdu+Pa1gxTd7GA1gBAUE8yWWLbReNO8xeLnHoIJt5fMfSdIYTBB52txtjQUgqBSxcrpE6ha0CQu1v42ETgdWoUmXdi5gCNtLCwGyiLb3PecZM1RrnaZOldRJJBI1HuN7W97fbcGZaYsDaEERAgm3YR+eGc2gLimUIJFzJEaSDEgRuQf6OPGQND3J0gTbmNgfQGSfb0xLo6rBtlyKZCxKnyrcgSBBPeBx672wColOm9Mmn4h07hBudrm2ry9rDDQqsar+Um0mNIEiQBeTv/DCwy9aqxQuKdMCQABcSRa29xf9McisbzdXMGmdOimCPxHeDYwNQ2BH54TpdPK0gGIFTm5LEKed+Jt6c7YofUOepZagW0lmcWBESCDJI4Gwv/e9sQvpzqa1NVU0DOnSXYmDeyruSTAkxAk+mLToPZXR0HVMxTo5dqoJJ7m4AEEMf9RUDtq98Rf2dq2hDTY0wRVd3MGobASu4Gq4BJ/CuDZpkZGU6HFhJsAb2HIIJiIm/fBOmZOqRTpmRwwBI8g2Mk3vYep+3KRzj7C1XqIwBgyfLAiNrREbRz3xMTKH9p8VNyfNBEaSJE3JuIIPfT8B690jLmq713ZVEBFVjAETtFpgkc7ThrL5BaQAp+IoYhpNgygaQsxO0HjbtjlVBttmZXKOxqHxQ9MufIy6SsWibBgInbi5xrmqxZyrkhTCgTcGNW0Xm1uSD2wh1/qQpUH3Wo0aTudStuSLRB++KnSApyy1XJFVqUiBJJAZRa+ylb7CfXCadWRSzQYZfSqnYSR3iIJBI53BPckYVqOLWsGtPtNgDJN9p4wlneu0aeVp0tRdzSkkTO9hxGw9YvzGFOmVKjUqbPINrTuCLN3Judzv8yWmlZVJN0VzmWZhGlWLi0AwLTOwBsLnaMbPmQGVRpH77GdkHPfcATHGJ1LLNrOlhqJMdhOrmYid/n0wz0aktZ3FM65JBqbLY2C8kC52jBYh7pdJctTr16jR4reVeACY5N9wPyxyH1jUapTSQAqkTbliwgTwAPzx1fVcjTq1lZ3mjRUgKCQG06b+ok7iNj6xxv1P1VMwy0aAGgEE6RbyzYd9yZ9cPhtzT9GXNiDXs6HptEvlALnWGXf8IBaw95/XfbA8lkUpyqIAQZMk3CmPMZ7SI9sM038JVy/73hgsOVLEzsbRMR6Y9fRSRa1UkMTCqD67+wmIFzfAzbFil9BPOV9K6aawFDahEACTDd4G59I74w06riKbeGsBS8id5Mbm+/uQJtg2UdAHLEKGSQW7SZPuZj4xEynVjUYUxq8MOGWB5njYegvE+gPs0m8oMmlvydNlciyJpWQDH4u25buWMb+mIHXsy39sEmaSy7cSeAe/n2HY9sM5nqNUVwSATpbtpXUJHq15PwMc02drValUMn4tQmDxaRItbY9mwuODb7MPJNJUglHp9IaSKpqFtOogWlrx7xP2x1HUOmp5Xc6yKY0xuSJIA4HNzwcc/wBIyDvSZyAtOmAdUGZE/h9Y3uOMdNWzKrTD1giLCqjKfxQDOkbi0/c4vI3dph4kqyjnPqulqeiSsN2BvfccmxG/qcdDmNdFUaBrfyIP3UExPr2E84hNTFTqFIMxhjrPZRMxf0E+5NsV+vZnx2ilfQwJPaDYTttgywop+hLLk0T63Q9bFmqVCZuQtpFjz6YzFWs9QEhSY42/njMD8WX6/wCDfHH9f9OjzWSo66dY5dTVpqfCX8ABNxMHSYLGJHrjDrE+IFUudI0tMLeCT7tAWOL+vlKprbUGGkA/hAIkWMH+8J9h64YreVjpAYkW3N01G3t5d7eX7rs9MfVbQKodClmaQfN68Ae7EwNuwvjMuXABKspksT5wLwBHtp3t7XwKuyUw9aqxZVBCqHlifKTM3B/CAB/ekxGBLQzGYZq9eucvRIUoisJuAbk2ExFjjqbOcqYwuVYagXOqWJMAC7ap7kgWMHj4GUbRBMsQBqGwneBab7DsDcDBepdNqVHRUzJVZBKFVMj1MzNiZJ4wz1HLLTWCyC87dySZAMwAQP6jBaKpCNGmToffzQ0mAArERYciJHqfhrMAK+ldMpLOx5MixAFtxY9xif13N/8AStTy6/2hZUB2MtEQCOA2/v6Tztf6QRpWtmapYeZzMgnzHm1gFMm9/jDSVZYXKV4Q/wBR6oj1V1UhVUADU1lFiZ9NgIgbHD3SszUrRp0JTGpYAAm9rwDEGbYF0f6fRAq0iSBq1F49uBEx/wCXphoeSnUqBdTXKqtgYII9NpO/B9gXXgsb8jJzeXKa20yFmWG0EiRwBqG+23cYWzn1BRWm9ZSTNy+8xZbE8fE3PIxPy+VqVn8J6bIhtUGoHnUAPNMDb74DT6POpKi04ABkkkckCyzIA2jg97ykc2/BOpOM7VZ3XTRgNqtMpMEyBbcfGOh6n1DUf7EByFnzNYKQIIiRf+OBUsmtOkzOQSYVgAVRRuy99+eNrxhdKKhKjBFVmjzCxgGQD6wOT22xXTIk19yYuVrZ7wjUpslAHzObWBMkT8gR7cY6auKpR0y9NdCjSoY8EXvuBcH+VsTsiWdlXzQWuWaRFPWJgWE+Sw4APqSrmrqxnYnc97z8nTfk46Uiwh5Ecj02ukmtTRxcyC3aQqgwIk7nfA80RWqIpfSVaSsDZTvEXsBeY9MUc89ZqRYMiamHmYH8ty3obcdrTOhUkeoxKBgrSzwPMIMKAZgBrzPGJd/EyNVUUUH6b4oYByq+JpmbkdgfXv7Y0+ps0uXSnlqIvE6UEm0XMcnb5wz1GtV8MNQVVkiNX7oA94MDjEplqIGqtRDOxF0klvSN4++2DF2KRAqdEzlRmNc+DSUDUS1oHoCSTEmPfFPI0FosP2WhUqsY/tai6VAtJAjfcajtM4vDprOniZjUlHTLKTckNIgbywsfSdsCyPUNddyHUKFAE2VQ3bvsBJ7b8Y0fM2smK4kngk00zfiMxy4LMLHV+95ZYzf0gC0HFhunV61RTURURRaWnY343xp1DreXp1C3jLraFiZi8Wiyi+5xC6x9XwpFNgW2kXY7XxFGU9R/yKUoQ3L/AAUPqPqdIDwqQDPrKi21hxyZ5wfIZHwKflXzTJLG8gTHHlmTHoL4ldFRUPjOjCo4IQv5omwIG5bcD74oZkMMtJnWwZm2keaD9gSPbHSSXwokW2+zC1n/ALNWm+ixN7H02Bnn0+ytfKipRUAwxWWuLgcX5I1ffGtOmdNO11EwDMEwD6E3gD9cN1acgg2AEGTx6ntYzgXQtoT+qK6pRWnTECqNhHcTPN5sMOdc0oKdM38PSlzZRtvxP++FqvQULUxeCym5/wA1zPuALd8efXgU1l3IZlJ4nSPeY2w04uohakk2xTq1VamcXSTGliIIv7cQY7bd8Fp09KKKZ3Mxv67bX9+RjTonT/F6gT+6qGPaI+LnD+bikYETGne5Y2G2+/x2x03pI6Obk/Zo1dASD5j3AEfpjzAQCLBlEcETHzj3GQ8HQdH+ovFR/AyzMEAJ29fKJkXPAAtj3M182xGrL6dQ0mWEgERJC7Xn7id7dbUeqAPKqKNhyeQLAxGInVOr0kqUaRrAVHIBkyQG2YkCAZvuNseh09BTa2yB1Do1fM6USnoopV1PVcxxtfzHvYDFmsFeolMCadOn5iwiLTLEtuYBiNovjz6o65/0p/Y2NRw2nUYOxExFrmPW/rhP6S6fVTLB80z6jAVHPAmJtIEmfX2GOaxsifxaGsq8l/D8pVgNJtAMKs2nYCNt8cz17M1Ka1KmsyWK0lDTqI0kkwJ8urn+6Ix2H01RFQVc0WnWNKA9hsR95jEF8uj5pMuFtT8xFxGozckmTydtx8RKmJu1Qp0HptWllkesxLu0gEzpTzd7amJbexjDGUroBVr1IVIGkR5hMm8mC15tMDfB+v51RVjUXbUAiU9OldAW7E+8gTzhqh0JNJOZJcwIX03kgAC4E/OObvLJHCqINOoLVqeRarA3JYEKDuBfeSSbemLdKoLgwQAAABEWjedxDW9MS+j1BWBVPIKbgEEwYX8PG0dtvzw5+1r4hWfwK2og9yfT0Fp574yayarRz9YftFQkM6pTqQTBllJM3ABkk/acNfVPWkoLUKQ0MFgECBFoB9J9/bFPqFREouxUE6fwkgCQJuR6wf545Ov081MrU1FmqOurzLcE7AAiF2AncCb3s4U96BO1dbC9MrPmsqtVwNMlYIkTqZQ0AX3vPIPcYcpaYRtCsSZCi3eJAgRYfbG3/pjfslKk0ooQFo3Ooz3k8fJxumSopTBLBRpsDe3HryORzvjpVeCxTrJO6x1FaGYpM6ghxpdD+UXvaRfv64t59QtWTC0qcwDFyWtb7gDHI9GpLmeoAiWpZcawOCVPlmTYTBMn92OcdPSyiZmu9eoodaDCmAJMlIZjbuWHO2FOKSVg45tttBfq7OhKaqYkgaTMXtE8WAJ+JtiVl64NUSaaq6QqITJkg3gbzI+PvG+oc2+ZzlKkBqvcW3bf7WHxjoKzpR1Gq6BtNgn4oBPJG5JAAHC8cjrSX1KpW36Rp196mllV7FlCqT6nVAHG0/OLKhkFwJH70xPc7fn/AAxNbNK1JCKemIIAiVsTLE835m5HbCudzK61ZqpUmPLvI4tp9QfTGck3g0TSyJ/VfU62bqDLUG1Kl3abTtHsJ/Xtg/Rfp80KdQNUVnZP3iYBv9gJHB4xnT2C6kTyjUSWYSSVJk232n7WxQOVLqX4H/uI2ab2N+/2xo5NLqtGcYpvs9kSn9OUQddXzSdgZBi5uQLWj3OGD+8aNFF0i0gC0xJsY33PbD1et5iATYECwiw3/jhOgAaRZzye8t+pgzwDscHvJ7O6xWEOZDKuXVybz3gbzzF7gT6n2wv1bPS1SnSk6WJ18C3J5F7C/tjMrnPwgRdisKLsSpNjwBF47EXvhCi4SpVQLJQ3BsCQNvYWkfripZtnN4pHv03RrEtrAUTOokQu5Ajf96Y9N74o1alGAEhypIBJtAm/AA2+cQuuZqooXUwMgagODHER2i3/ACPIMytTRhUcfi0CZNwfjad+TfD6dviM1Pr8Jb6znCaZVDdSJYekH+dvX2xH+oamtqUljAl+LH53N8UCodwGUrMMwNvxMbfF/ck4Y6jTp+XSm8GTe+9z8YEag0OVzTNvp16oFWuV0KVCqDu29va++JfVeppzYxqA7EgncWnDv7dr3aF8OZ3jcEC+8+n6YmVB/ZEKpOsgSbSRE/1/PFSTdsLlikSqfVKjDUEMH1Pf3xmOlpZzLoApIkbwoj8l+MZjR8i8RCoP+M+npmVIZtUwbXsSLes/1GOCTL062Yd2ph9As0yTBM2BBi6xx/HpX6hTIVNKu53EC0k6mgnYTf8AzYj9Lc1dfhqoUP8AvKfPdT9rf8RidnVmqS7FUZVGpkUqQUav3BpC6TB80/Fp7YBX6ejtNZmYH9zzEc3bjjknb4w5orHQAQVVfMNJBJUjbYKu98DqZcgliUW40rz24Mdt/Qk8YGaHiwn1HWSjR0q6rJEm0wCJibSBMf8AGJmVy/hvMKqt5bnWx3/ETckn4tGNs9Ud2LeKAqyZEG8hQIsLEtvIsN5OPK1DQgaosHUAs3a8STbeZv6Tzitrwcl7JnVWKeGKIAdSzuwUMRMSBAMMYF7TpOLOcpa6JarKxTDTaTAEz+lo52wh1eVyTGkAoDByIJLS3719on7DG2eFQ5Bac62egBIFuCL88Sf8RPbFStBbpshfRVB1StXVwQx0Kgm2xJAg3iBzucVa2bfXC0bEnU7tpBiDxMiY/MYmfTtc08qUZgAlQWPJMx7jmw7X3xUyec1KwQNU0AloUgTJCgT7xz397P5mTj+VBRQZ58RtKyWJiARJMhZMkCwHsTtgGZziUayK8pSUKBJF5mZA/wATfcfZqjl861S/hU00gMJLGSeLCTxP8sSOp/TD1cyKleqhpg3VZvawHAHueTgxSvLFK/3Vkp5es9XKjUW8zMs7QJYLHdv5Yl9ToOMo5SiZZdMkDyj1tqnSZ+Bvi/nK6uys0eFSNgNrCVAHNoE98Rs5mWqGnTYhRUKhRp/euW+wvJHI+InnBzWMiFLVk8qlCkkV6g1u1pEsd9X+HSIjv6zZ6bkGy+SSmD/a1CajE3/FfTvBlQAb9/gecr0XziIoNRgIIBBjSJiSYmBc/wC+KvVqlLxqLPH9nzNli0TNjY/0cWc28ewwik/tg536V6P+zt4tXT4jTpAM6ZPptbD2Yyi61q1RqeAqKBtJYsTwLd7/ADjTp+bd2ZlUeFTEahcSpMt+LtHffbB3zBNdSCNMiZB9TB7AxGA5ScsijGKjgNmc1RpqqArqZgWgzEsJNpvcDvt2GAV0oN/aIFaAfMZtEW9/xGBPE4nZ4PrZVRQDTmwAgzMAgfPzipSQBE1KpIkHgL6AH23/AIm0eEcnboSy76YCAKigyQsEmLGSJJJN/fBx1emJppEg3BUgtcjci/G0zhf/ANSoU0d3BNRgdIN7xMgCwAPJwDIVabE/tDxqWwAPljgn13w0rywt1hFarlBo8UmQYkD17X9Z+ccz1BzV8qgqm51GJgHa8RA3/nhrMCs9N6dKsVCgatUEibASJPBEn1xHy3Sa5kPWUyQCJBmSLXEmZ2GFCCWbM+SbeKOlytVaNPXGoiCo4gDbaALm/oe+OSD16juqKC1WpreNl1EwO0XP2x0K/S4ZtVeuxJH4UmInaR6nbFV6lDKoKdNQsgyYknvJuZxYyUdZZzhKW8JE/J5BKQHisajncx7xpBsB8STGB5nMM1QidEATBmwsB27g+2B5Gs1eHjysdImbtP6XGM65ma2oUqSS8gkLECPznf7C+A03KmO6jaMq56ADVUGCPMbxBtttzbGudqFqeqWYMZ1EfuzB4+AMDyORrVA4rMiICPIu7f3pPHGGOv8AUEFMKBfUECi5i2wAt9vti1lJZIvlbeBbO5inTKBVuUmDMehIHvzhR81UreGApUTc8yJtG8Thqs/g02r1f+4QAiCSARtfYwf6tgv0tkzSomtUux/BPJmCfufnFwo9g02+pYpdMpqoWQLCxA5udzjMc9Xz9NmLMx1E3uv8cZgdZejXtE6zP9XzVRNOVUUw7KDUOiwN2tOsn8I2374ey1V6Q8N3L8ai8S1yQLk+UaRIPP3k/Q+YWqD5IRCTaY07gkmwNhfe+KuaypcMTRRAVvUYg2JOw573+2HJ+PR0Ut+w9PMipq8I0yig31SZmwCjeT9yOTidmF1wSSoEHVcEAjc3t+8eJgHkYdHSsnl6LPpbTvPm81+07Ezt64jdL60uahvBJhiAukaQoEIxPFvTf4x3XyiqWaZ0NCmgAbX5EUkX3J5J5O9x+UYW6xWBpFF0sYBbeBYcxM7mSJ29MeVSRpBE8kXIJBm4FyAQBYd8Q8z9UKKbeRHN1FMGZIJDFhICjbed7DESb0c8DnTOs+NRqPWp6aQld7PCzAXtMbD+WOdfNV67UtJanSA0KPNpnSANRFje23e2HMicxmSHzDlKQEBFUIO8j0kG/fFcU4iYKg+VAwuV81u9xptzbDtJ4Ak5LJv0np4Uy48i/i8QXc2gAEG/5fIx51n6g8MCnRQLYElQIUcHSObz6SPTHuU6hUqVXWqPOCsROzESdJtE2J/TE36i6fDUwDZn0zsd+SbbfmPTAd9sj/dweZrPZtKWvLrql4JY8wqrAsNuCd7wcP5HK5qkZr1UJJkqqyBuQJAm0bnud5w51ii1RFo01AXVBczAEQTvc274ndXrJSUlmZ2uqgckDntEE4l4qi1m2x3r/iFCsaZAJi0jkXFpk37Y5eTmOopSgLToy1hIP717bk3va2LWYz4qJUBaSgDbgWgTudwxj+eIv0fni+bdlX924P8AhX9YH5/GLxpqw8jTca9nVURRot4rNcj8Uf4REcRsNu87Y5XrrLUrUqdPzF6ogGTbgE9t9uDit1bIsXDVCiqSAoJJvBA8vlEBQeecFNBUzeWdjYAkW2IAjYRJj02AwYtJ2dNNqij9Q0hTyzqDp4taAIHH3tiTkUVMijzA8Qz3I1EED3Jv8dsE+pGYh1HJIj09+0X+cK5qmzUMvRhRpu5J7kjSPU3n1jtgReKHJZv6B69dxLFSS0mdUHeRE9hx6epgD51ioHm0BRHIk3ESCLe2PM3TAW7kMQRuDG0e9lk/GMyqKSdJBIiBfzj1Gw3Np/ni6DYFcl/269XXEW8oEBp4A32PzjXKUlZWCghFuxYzPJJv25wTofUHqitTZS0EMpNxBi28AAC3xhLMKEerQBIV1JUDhjIH5zbD65aYLSSaF8/nnZKlOhTi4uoiY3YxbYW+cC+n6PhsHqEgIDc8bFv4Xw9lqYSnpXcgiYvIP5mCd8LrRDQmk6EN9QmTve+xIHwMPsqrwZ07T8hMv1HM5mp/01MgEEB2mFFjJtvYWGGqnRCKfiZquWYGy0xA9QTMwe+2LeS6gKc0qQst2Y8ExIAA9bD9Mc51rMVatRaChgsTqM3tJ2tBNv8AjEUrdRwaOKSuWWHq9ePheHRRmNOICgAXO94mxIxtncz4MMwJZl72E9/sPzx5lqxproRbxLEiOxNzfna/GEOoZfxsyBU1Mm7EmAO21vi+2IqugtuhbK9QZlZ9ICa4DFjE8x6/7Yq5PpTLUV6ohqpshM6B3Jv52E+wwpk+lU6VdTMrJ0R+HUIOx52++HvqImmxquxY6hAJ9RYfGozhSduo+QxTq5eBL6hHiZhKIiJHJtt8HFn6izFOlTVUkCANtgBGJfRslqreNUnVMgevH2t848+rCx8iSzlg21lBH6Ta/fBw5KPoabUZS9kqnTpkTMf6J/PHmPM1l6qNpp/gAESfQSfvOMxrh+TLq/R9WznWFoLFQoskQikaiSY0gRbvM/bHP5j6lq1ammjRhVMeIwtawi2wJtyd8eJ0XKUJrVazVXgkTDmBMkQOwsT3EHDj9QWnR1tTp0QxhNbS0ADzadJHA7xBvfGeDfL+hG6nW6hmG0pABUiCSTDADebT2H8MM9C6P+yUGSq41vAIpkNEHVp2I1H5iDjOm/USu51ZkkGQSiFUEbCQCf8AnjD9HLpKvPiOfMGJsCRAIBJvA4jkYTbqmSMVdrJ6o8Oms0yrmPLcmJbkAwNpO+B0KAYaqvhqoM7AWtPHY77fnjXN5gs6yO3mb1F4BOnsNV42vhin02hGuvZAQQhcebSCZO098Zmt0TW60mvSKD+FJmppJJAEiw4kx7RhOp9SAsopUalWobksCukkmwB54nt3vinX+plBbwssSs3ZdNgZ2/vE7/lxh/LdW1VlFKlClS2pk828DcCMLW0Z5emJ/SeSzJzDZrNBaSaNIUWAgduwEnHvXENaugpuIXQVBAtpaCSYk2GGM/kK1an56zosXIIB81to2O283wDouTCAgvUqPqiX0j/EYA4vzgSm2rHGCTocy9VjqANtMKSDMmY4jc/z2wt0boapR/tFVzqJJI8173a57WBG+NszmUQ6NShzcSQNiSQL/r29sFbqliFuv94Sb2jT62GBbSH1TYTM5CgdQZFJZNNhwDa/J2HwPXEjIUKGWd6SKwMamIAJb8PlBP4Qb84DU6mpqwCTJjbbSb87+kDbG3TBUdmrEaASAJMGLkyfWwHvjla2F09bDUaFao3iVDAWdKkDyyAPxSbxMR3wLqjVKlNVpSSpB1i0QSBHcWm9ow8yazdSyxIHE7j87e09xhfr2dNGhAjxah0ooExNtu8E3/TFTtnNUj1ya9AVCLup1R6W39YP3G+E6wVgFQGFMb2O8bgbkzijk8s1LK06J3iWM7apt7xH3xPp1VQNqUkcWJjn2H6mPTAvOB1ayCZA08lib6RO5uOy+8nbtjem6UlquWCkLp1T34WeTNye5wvQ61lUdjrD2GlVBJkRN/UfphXMURX1VKgZaCgEU4CgmbjaSI27k41Sd/FhGLar4dhPp1fDoeOWfU5YoOwLRqNrk/zjc4lOXJ8SGZ22gD90QJEC1t8Wcz1xFTw9gsBVFg0mAT/huSRfjthXoaWZmMrEyb7TNuFv/PjDt5kZunURrKUDAVVMTMHe4E/eD98GzFQoGI3YyTaBLAC8bwAeeODhmhTnWWa3C6YsCoHP9euI/X6Q001B8xYQD6x+WAsyyaNVGzpciwpooQGozTMiw5kk3PJ+2IecpuM+oGs2iDtf8R7RYjjjFyvWK01I2gbc22HP+35QOu53+3pmPO1tPPpMCfj474kLv+peSkv6BgVifxGTf2JP8Y+2CmmTOwFpJvEG/wDEfbCrV5rsNJg2gHkC32EyfUYPmKulZgbQL8iw97nEayS8HvV6wFSgSbKC0xuSQeObjA/qQJUNPV+FTNpvaPk77euFs9TNRBe1NpLC4ExEnaYuOThnrlGmPBC6iWAgAn4i/M+tsVYoks2ao1MEKrSCLjsOY5nAQyVK1Sq7qlJBp3/FcMBf05wXNoqUybs7CyyIiOTwOY9MI0coq0qSEXJLVNvNOwj27+3OFGqsLslZqvrdmQuVJkGwt8/bGY6ZMu5AIWBwLbYzC/FXpE/Bky/nMwSrU8spetz5oVbXJJG2EK/0Wrjxc5mGdhAhbKIsBcm08mMP5jOUcnRFHXqZzLEQXYwC3l7AWA2sMQM6uarqVWaNEsCAZDMfabTqJv2GFHCx/UU8vOfodKr5KmuimggLuLkwCTMC+y4C/R6LKPBLq86yq/hGq8QZAksZxEHQlamqVHc6hfQoAsTJJMWBbvfsZODUfpRQyxm64Fosp2uJMwTcnY7b4Pw+y/F/CMZiu6Vxqf8AChAMWmLsfWwETt74WrRWAYE8GQ234e3A/ifbFhyMspLucwRKgaBE9o9Pmb9sSKbq6qRQVbkTIXynsAJnbb/bB+o78Bcv02jRpM1hsT+Iz6k7Htv+mGegVK1RqlRmRUK6AAvmgwPxWIEDjf0wzni/gjyvpNoViLAi+4+3oO5wtlKuoNqRwuor+6oAI78He9jtiXRazQDrX1C7OKVGm2skaRsLe+8DtA9cUch0tlqHUxk3kcFgZH93yj07fADmKaamRQz7W8xsRCjiD32tfbAqvWszpvRM8EMJ3PxFt8E77jHU+hUEJrusnlmvYbADYXP5YbpwdLkHTEiTEmJsI/BY35jCGZStWKI4CKInURwR67wRY4B19nqk0aJmwUnUOxv6AbDE3sugK9XRqoWnSmTuALWNvm1pwetmqahmZ6oiDPhwBJ4ke/O35udGyFLJpEqX5aZMxe3ax9cFzHWEchRfuJ7X/d5kY51eDldZJidXpippVnqOWJgcACbkxA2+2Num9LqNXbM5qwSVpoPkT7C/ucPU88gPkVVdrk6RMn44t8YzOZ8uSQJJAB+19/6vidq0Xq3sm9Qr1alVQh0gWmDcELN/v8E7Y0oVgx8MkNPpe5I29j27YHlMoQTUa7u1yRZRMKgj/SD84Fn8uy6SGKsTYBO0m9v6g45JaI29lN1XUoG67QBuPWLXxL+sOtqgRIufwgdgREmZj2uZO2FqpezeI5bYCwE3gmB3O3thTKdOY1PEqtJ95MfNht+QGFxxSdth5J2qij3pnT1qAOy6bwDHmlTHqJJvJxVo5dJ24gAGdJgRblrg32wN6bMyqAIFzEntMcX2+cN5dQpZuJmBYg6bz9hv/LFm7yGCo3pIsaSIkQTvYXHvx9vXE/K5HVmQTfSJC+4t82nFRp7AAdje4ngY1Rv7YsKZ06bXi4sZvsIt74HY0cdCnWs8VZCwkK0/fcDgkwf6mJWQ6fWfM/tFcGmFkgWmLwOd5P3xYrU4cEgEjYWJ3v8A12OBVGqVKt2sGXyxFibept+uHGdLBlKNvJPprpqkAAlZkzuTEW53OKELVrBWJ0qLgQPeP59sIUcooqsxJaZJPbaPawj/AIw3pCgkQAP09APaP9PqcdKjoprZ5VrmvVSmoWnlaZ4/ePN/jBs9VnMMANkUKe0HYCPb1OEs0NJCqwsfMALLaT7nb+r4WepUK+IFjUT5jckkkTp7R7+1pwqsLlQ+mfppHiMDUqLsf3R6/BI+cIUc0rqQoPlM3EeUkg/rMcYGvRvw1KlUnna5iYj0F/v6YOmUBDbaT5b2J+QNgTxH23rUDk5nlTrzz/ZoCnBmPf8AOcZjcMtPyaYjgAe+Mx3ZeEKpexvKfTdMaqmcqFqpbUArXiRJ2PJHfFOhk0NQONTAAlUDTEgD2sDv3+cEzGYV5g6QNxvqjuTIIuIBtJnB8tVVWbSqqg2c2nm1vw+o522GO7Sex9IrK0KdTq1HYoBpWPMxbSYPCkXHOw59MMxSpqF1G4J8u5kje5JJI3ib4Bk1epOgnSbCAIAld5vsN7m59ceV+pUVYqGUEWgAFtz6ySd79xtGI3lIqumwD5Yu2pKjG4I1Cy/BIKkgxsTHAw/RytqcuWVOLwxNhK7XkETO84Uy1dmaACF/EdWmTJBEjcbEX74N0t2XNslUrLwyov7qgSJkenfkY53oioq6lMagNCgkieDMWiTJAEAXxHp1X1VBMKRrkAROs9wAYA0ggEeWfcWZB8erEimACLCCV3JJFhB7xJPfE7OdZpqlU1BBK2815LFrbRuLcW7Y6KbwiSklkrt1KlpFLxVNQWYTp7HhuxH2tzglasqaWNUQePKJA7bwBcf1eV9PZajXbV4dRXMkuIk7EySIEk++2LS9GyiecqxC2WGMkC1732/qcRxVlUm0TTnDmcwUVmWmBugudub9/S3ti06JlkhFhtxN2kxB9Tvf3xOrfUK02daKBnYEBEN7EbkSfX2GBEljqeZAi5EDaQt94P54MixZs1UN5FWTJkBbbbm0Hv8A6sFymXBvHJ3UDmxgffD2Rpqimbt29Tx9zhLJ1HBhpJPF7RvyTAM/MYyya4C/s8G0X5Eyfn2wWrQItvyfkifewj+jj0CHJ1QIj1kDb33wQFmuoMd9gB6njByx4Ea1OIHYg+5mbxvEThHqmbmoFUTcySNp2H+YkTgfUuvZam0GurNtppgudvS25745qr9Q0CxMZlz3IA/L5OPRDgnLNGPJyRWLRVqUy4Bm5Mi0Ttp57Db/ABYeymWZZNQQSJ49BHabf1M4h/8ArQGk+FXFxBKhryQNjebid7Yoj6rpNawb1kGOY1cnCfHyVVGa67stUgoUmwEEbjaDqJP8dhg1OgoRH1QCNveI59vzxLOdFYKiEHlhOkgKfX2BtOKFNV0FQXaLC4BYtMX3G38e+MmqQ1sFVK+WHBEW2BjkkczFvQThHPB6kBJNS5s2wv8Aa87RsMUQjsSHFNfKQCOO1vvv6YWyra9cdyDaJi8DYcgfGDGVZFKNqhTKDTM3cKCWv5oN9+JM/ljXKbNDRqn7xYSe0ATbDFSpE2ubAb2BuST6jGlFNNgZY3/XabxI9NsO7MqNSERTJtuRG5n+vtgddvKABMkz8mT8Sf1xhhiYgzufY23j+hjXqCDQTKiJ94jk/MnCWyG+ToVKiVGLCSp9h2M+0f8AGDZVZVBOqOQOb3E7C+/pgeTovUpj92lAk8H0g8cnBBTRZiSdgBI2AuYO3GI3R0UbZ7S4sLi0/wDH2vhbMqFJ0zxPIEkR7+vtjbMMtRTqEENPuZ2F/e2+NiPIJW0bTuZtPbi2Doe2GVFN9H5jGYlZnMFWIhTHMnt6DHuKondkXlpyPMpAgWGkEzB3Jvc8DjfjDNamWZVEgr5tMXO+nVzY+25PGDdUaAGKGbmIEGJ/o349sT8rmG1aiqkDzEEwLgSSPy255xo7eSqlgyg8EqqksLFh7nVB0wSD2jtMYQqM7VVSnSKqpbXUkSzHsATCwB8zhnMVqoohQdBYeZgAe0gCQBuBEcbYLk1XwwzSokkTN9yWsZv2M8DtN1kLf7qNvD0S1+SAzaZP4QY2Ig8RHqThLL0qr9TpyLJSBcgWAA5kxBJjjfDOaz+h4amVZrKguTP4Ra43a88G0XwzUzzZOnamHruA9QCLRIUSOBt3JDH26Ld2SSVfYl9Ras1WoyaTKkLplQLgsbn8Vhz2xM6F0lqmZJrDVpEvqMyBYC+94t/DDY63mK1RVajpBMzb0niI37/OHKWbWnVamrEJa0CSZmSSQOdvbFuUVQKjJ2UMpnEpGqSsLTQEABYEkjgXMA77CfifWy7VkFRvEGqyopEAG5J4mw9PXDOayBcMWVRT2EmLkgbDewn+rjdRSoImpuTCXB02AM3MRPI74CrxsbvzoDnaoy4SjTp/2jkXO8CAxkcQD/tixlUJ7AKDeJMEmd/YbYkUCj1/FBIJQiJuQdzf2sLfiGK9NysoICC9zueYje5wZjgFyNWQbCBztvt/V5ODuk7IDGzfHbvcDCGWUwNjDC/Fvxe4G04U+pvqr9iTTTg5l7rz4KnZvWoRcf3QZ5GO4+Nzl1Qpz6xsY6/1bL5D/uDxcwRagD+GbzVaZHfSL942xwXVur5nOSa1UqguKSeVFAiLAbyefk4la2JLN5ma5Lbyfnacbi+4GPoRhGCqKPK5OXzBEVVkqsG8RAAsRE7nDlKgXAIUAcXt9zv74NkcqqrrcA2kA7ehOPa3UDuoHvETHH+2MZTcnUTaMEti37HVDSraiJIHAgH9JJ+cKGhH4gJ9NsMUW1XJkDjHr5vSDI3PYEAYalLRm4x2e0KTFlWmwAABYknSsCWJ32G5EXnFrpX1CyeSpJFztfY/cekT7455XBHlmOf1uB6j8sNUNOkIEJJk2ABLGygndUEloAuT9pOMZKpHRbTtHc+MrU9SaWU7R6EEHGmvQvlEM7SAbxMXieN/fnHG0c9UyzkAhu4Btcc+vf8AnjpOn55aiCoYHJANwAy6QLXEXkY8M+Fwz4PRHlUseR1aoOqxMWltuIiO388T1cwYP4jveTBM+wv/AAwfxwxfaONLGZse1pEwPnmyZrLIUrKi0/O35d4x0VQZuxhEsACYET/vaO2J1Z9beGZCM6yP8O/bkiDij4s/iss3+JM741quBqKHcDSSOY7Rcj54wlKjNxso5aiNK0yIWb/kxwpnqpUO1MSQ1hHv9zMn4w7Rqi8kTFwDsYMj/jCmbY6jEFVEjt6A8bTgR3k0axgSytAvp1m4IIjuTx35E+mKTrrMmbG38PtibXqObg7SAB/DuZiPfDNNm0gHvJ9oj9e+LO92Tj9ClVDNzf8AzfynGYbbKNO6/fGYnYvVjWd6K4MUCQi3Cs0i8func79rx2wXwlby1NIbudhfubd/t7TzfW+r1aTLl0XW5EludrXifU7fOK+Wyq1VjM66JZRpmx3Ase5tAN7m2PRUqUpGacbcYjmU8FqjVGqlQrlEESLRqI78At7W77t1WkaqUssTVrH18qKOWPYWt3PtKtH6PoADxK1apeAoIUX9bwPbfDvT8plsupFFDTepZmLSYHA/wyZ9YwW4PzYl3XiiZlsr4VeozP4tZrEj90EGyeoHPobYF1pGIl1lakB9w0LMKItEfab4XpsKeYqkiTOzgQOx3/KePXD/AFLOMEo0wdVVjZQBAPtsBN9u+FmwY6sFlqyhAKQIKt57E7jaSYtP/GB3fM+dGI0g7fkBBJafaJxVppYIBAkEwLttJkmb82wbpuVRXYsSXEcmBPzFhafTBchqOjTM1QWvrCwPLMCR+KPU2E7428dfABqXJMRF2k/ks224wPqebNMgadTMZi8gcAczJPb1wvmi/l8UwoAhAbzYybxPO/OM0N4CZZU1GxWYtIMAG889rz64ZzGaKgWDFjJ4tb1/OcIZai5RTEBmFiAbbX9r4bq5pdTiZ0qCzEWuWMQbz5ZsMR5ZVoCereHSepUXyqLKf3mtA4tyfTHzapmGrVHrVCWZmJk8zi99b5yyUgTfztxJawn4H54hIIEC0Y937PBRh28sw5Xcq9BFA5xsnfAkwWnjRhRY6oYAE2jb2tiZUbTpBkHsP1PbBsyS/mM7W/r74UCzqLHm5HOMuONLJryO3aBPXEgKfnHnimb4K+mdojGtSmWMLYd5vtONlRk0GajpAPDDV/D9QcepUI2JGBhmIUEg6RA9pJ/jjx1nBr2cMErpO7Me/HJvO/HO5wHLVzSYrJE/hj9MZP8AzgOfp6ktuMcknh6YJrFrZ12R6mrAIQBG3b39740TMgMSduGiFAkbz7n03xyXT85qU8EWJB3P8sXcrULwH1bGY5tttuRYYwnw9Hk6HN2RQr0zusENMzAAuNiTvhujRAQM3qY/h3wrToOaap5dS7ltlHoOT7zhmjmAuktxwTcmALD3HOMHrBqthslRkS0hiCYEzF42Nrfw5wTqEEqIMF1HI21R8fzGMbNUyj23BmImwUxJ3mRt3GE6ufCoFWmSf3iYABM+83gW9cFJt2N0lRT8IEnsOO1vfkcYA0gngfnb2uLjBMuTyIEd5/h64DmKYnxGuQZInvsPzjGfnI/GAtKrYeUf174zExa1Q38xvvfv+mMwnFE7FToCjxs6YuJg8jzKLHjDWfO/+UH7KYx7jMeie/5Eh8v8xLxDprXNlWL7eWntjn8qxZvMZ/7m98ZjMVeQ8ngoUz/1tUcCLf6hh/8A+6zjcqoAPIBiQDwMeYzCf+vyAtfz/M26exNVgTIg2/8A1/zP3xey9MCYAEzMDtpxmMx5uQ9HFol58w1rWb/yGFMwxlv8w/8AEY8xmKv9EZRofgT5/Q4HQUaf8zGfXyc98ZjMETPn/wBW/wDzX/s/8BhMbYzGY+nH5I/Y8kvnl9zBgi4zGY5iGap/s/nC4N8e4zGcRejKo82FKJ82MxmNI6BPY8mw9x+mNVxmMwCmHfGyfve2PMZjiSJXRf8AuH2/iMdFlzYHn/jGYzC/avmPJxaOkyB8yfH8caubn/N/PGYzHz1s+itI26fRXVOkTo3gf3P9h9sVHpLFOw/CDtzIv74zGYzm8i41gHElvfEvq7nQLncfwx7jMTj+Ys9D+WY6F9h+mPcZjMR7NFo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" name="AutoShape 6" descr="data:image/jpeg;base64,/9j/4AAQSkZJRgABAQAAAQABAAD/2wCEAAkGBxMTEhUUExQWFhUXGCIbGRcYGR4fHxshGx0cHhwfHyAfHSggHhonHxwZITEiJSkrLi8uGx8zODMsNygtLisBCgoKDg0OGxAQGywmICQsLzQvNDQ0LCw0NDQ0LCwsLCwvNCwsLCwsLCwsLCwsNCwsLCwsLCwsLCwsLCwsLCwsLP/AABEIAMIBAwMBIgACEQEDEQH/xAAbAAADAAMBAQAAAAAAAAAAAAADBAUAAgYBB//EAEEQAAIBAgUCBQIDBQcDAgcAAAECEQMhAAQSMUEFURMiYXGBBpEyobEUQsHR8CNSYnKC4fEkM7IVkgc0Q0RUk6L/xAAZAQEBAQEBAQAAAAAAAAAAAAACAQMABAX/xAAuEQACAgICAgAEAwkBAAAAAAAAAQIRITEDEkFRIjJhcRPR8ARCUoGRobHB8RT/2gAMAwEAAhEDEQA/AK3/AMNPowdOovWrAHMVVj/KDsoPfv8A7YvO5AaLm/G3YfE/nhnqeYLG4Om0b39Pfa2ESx8zCRIAiIj7CefTHwuXkcpH3uDjUYhERrGQLxf3/ntharWW8tsbxNgDYfM/c4Yy3T6jACSArapgD49otbHqUkU3IEFrdyTc/rxvjPq6NXNWIJFxIDTyQWueJ9I++NadYLSdYYle5ja/yTG3PzglenSos1a7Npi3FzM3kczHbGZYg1NOkFYLgC5Ekx7kgH8x3xx12ARwQpUyGWbm/BNwPbsBg2RrU3phxUULdbf4ZkR7QfjEf6kzNSmjpTp+HRSAQxEOCPeSJMEk7xvjfI9LWhk0SZdjrcm92i1xxv8AB+FXkPd6KVbqGXpIahuDHmY7FuIj9NsRz1HNVhZDRRgYcQSFH4Ta5GxiRuPfAuo1aZoOcwT4RB47mRsJN47TbDXT+prUyVF4I1KVZQ1/L5SZJG/fi/bEyo2djtQalk5JTVLb+aSYA5k7AHjk8kWVaqTUUBtOnUYsCSggSQYja20gziZkKrMUSmBRRa4km7VmEdiSUBNzcR2w3kulLRq1HeoXeosrOyIoLEff8hziOJyk2Q+qZ16Wbp0UHkYyRM61Zrhv9QYD42x1HVvqNKGYp0kVmqVG0yFHl3CjaLbke2OQ6TXbNdRFb/6dFdRJGwW4/wD6vi79JU3ZatQKQ/i6TUaBENwDsBEfEY2lFY+xjGTd09s3651jL06tKlUIgQ9RjLCQdUGwgmzbdu+HetPVzCLTUVGNQSwURC7kMSPxH3G/piflKLVc0LK+mS7FbsY4v/lj0txijX6lUcv4WjR+EFRdmNh5jwJBMRuMZP6DVu7EszWpZU6aelXtDRIBkWF5JjiQPi+NDXnU8kNEX8xG0knbVMiONsRq/TKrNSd21Oag4gkSokTeARuRyOZxf8JUjSLAzwOJBj3JJJ9MdLCR0XbYLO5PysSTISAVYiCwvAG+/wB2GCdHXxSNQPlWdC7AxpIYzJIM7ek3GMq1h5gQWO0BrQ3lJ37En2UbXx50mqmWreAwJgllN4MXtxPN54xM1RXuzevoqnRUJUAR4YsLQBxvM/1sh1TK0KCa0A1xAWB5o3i1zH9b4Y6wTSqFgs1DOif7zkxztBj3wt1ZVLDTJ8Oi8GLaiOLXJvftPxI7LLQIZqlnVp6GYaCuuQJGkG5Exc2G+x9sUcrRapGkFSACXa4SV+BO0gQQTGOX+gMo5DutlLBR6niPn8sXfqLM+GKeWpBtbAA6b9pO34pt/wA4fJGp9UCE7h2Y3mspRFFRVqeI2sjUSTE6jHsIG3P5RKFPSykABdp5AhRJtJmSPcRihWyOl1RQsUdyb+YzIEAfBP8AdY8486jSBJ80KRAIjksLW7XkDbAUqdFcbVjdYFKflGosAJsfw9/cxA98R6JrLrLkXIUD5g8czt68Th2pSrihppMwVUsSQSYPBNx7+vpiPXzGbCz4BeV3L7kkQYgQOw9cKKteAzdPyWDQ3YkBAPM8xBBMybTwIG2n1xG6NXavnyyOdAEmCYKgE3+bfOMpdMzWYVRXJpiAApgTfsPefjFnOZWjlEFKgs1Khhj3AjfiBb7n1wsRtbYXcqdUke9W6qiUtLuonyi0nbt/W+ORzPSMm67VFf8AwDf4Np9AORi8ejUYWrXYVSNlsFgTuN4kd72wfqzUPxlANKy2hYAB2sbTAtHvHGJCfSurdnTh3zKjjz9N5T/8ioPQoJ+b48x1FXqeWc6vCa/ckH5hYnGY2/8ARze3/b8jL8Dh+n9/zPq+f6hSLCAXAuLDSIvPc4UzGdYQQoEmNoIF+T89sKeJphSZaTPJOo7bbDt6fdfMEyZvpHwIM34BMg2vtvjCUrPXGCQxmsy5man67yfsLHf1xPqV9CoFYkgcEeu5M722vf7kp0gzCZK6PKBYf3TNpmLT2J7tjQ0wo1k+Y+Y9/wAVyOygzBI5+cVaK0bEtEMATaRE/J7EbH9RjKoqtUpshASCrkcGQVIveBItG59xsrOJmwVL+/JvabRzYH3wtXUMioXMOd1JB0izEduR8nBsvgk/VeUzFeoKQdBT1+ZyxEjcCI9ZgE8dsVKlR6tqJGmSskSDHbmwmL4l5XodKQ5YsRM6nOlSLzyGNwO0j70+pZxKdJEpuEAAiNUC4J02J1W3j97vurTpIKVW2eZv6f1v4mZrh1pDUKSLpX1tJJFoxF611jxai5amEVKdipHmiQdFhA2WfY4b6z+1uPAyuoyD4lSBBm0AxqsBuO/Jwn0zpIyTC61805nutMGJdzuSO3fvOKtWwSu6SL+Ryq0QrELTVTeRvAmSTdoAZtgTbteKWrVMzm3aUprTJAMSAslQOAxJgyDEm2Lzai4VZcqCWfi8A7jexj7+uEuv0XMUkfw6SgPVfcmJMD18wv3GDFqxTTr7CGR09Py1FDDVatTVAO8fbyi4k2ucHz2fdaLpRA0O4K6ZJY6za3l4i02GD1umo5kiW0aFE/hBBMczEsxPLE8WwL6fQGm1AytSi52IvJMbWtFxiuSbsnWsG30cng0a9aqZrVHJI306fwiB2nb0thfJ1nbLwEBOpjvAGrzAb2sTJ7YJQyi0jWTVIqKJkTGkkk3MSAY7W9Me5QhizkNoc6gGmAIgbnaRxa49MTt2dlUHFJBhRliYUx5VYxBJvbkxYgCY7jfHmYzGoEBlXVAkAmABaYjvOm2/vjJ8wAM3tuOCeN/Mg3tA3vghCaGapA2IY9yTHABNvi2I8FQGjA1NB0kHSDY2KsQTNhZzN/zwn1hz4aug1VKbhVgEzF5Nu0dtvjD9QgsZHlEqFmTcWJ9x3PPODZJdTKDAERE2vq9ee/viX5Oq1QlnVFfLLU1aS8amO4I49dhH37Yj/VnVR+yDwxAY3YATMEETwAbYv/TxNZa9ErpCszKZBiSDsOwJ/hzED6zopTyaosgBxHxcjf5wofOl9QTb6N/QufR2UCZWgt99ZbaPMPnZY/1H5lupHUwTfw2kAdhLRHLG1+5w7lc2VytNgDIp8e+nmLyD98T8pnQS+YGnWWgDkkxc/YEAeuJbbkznXWKH3olCS5Goszabcz+I7j2HfA6mWLEAldKiCADEtqG5YnY3xoG1O7tFgTqF9zB5idQb7Y2cF0MA737k2sOxM3gbk4FDuwufqaYVHZNMBABuJAJJ5MA4k0cnXL3qElLCDIjafe0z/CMUKVHxHlWEATIFzuLngWJj1wfTNOrTV9LVPIGaxuTq+5/LFToLV5B5estJarFgzqCTefNpsSeYiPk4RzXmQVnJsCw4MATO8SQB3/PEipm6KU/C1ydR1ECNS+Ugb/5vucN/V+Z05dFF3eOdp2WPnj1+dI8fxJezJ8lxf0ETWqNTZ2BqMPMEH4VHE9yI29MX8hkUdBUZNXN9tpjt2+2Es5/0uUAJBdhDLFrwPfg3+cUeiszIVqN5WTUi8bAi38fTB5G3G17FxxqVP0YcmOQJ9BjMeVatIGGYauZInbHuPPb/AEj0dV7LK9YKyGoVTKliwlpIMSAp1RLb22OGcvmmqgFWfSSRqgggAbxwJDESLwJnAs5mKKPTqLVULWA0FQJYl5/9pMA/6u2CZxhV00lAqBpMiQq9maAFZBMRMdu+Pa1gxTd7GA1gBAUE8yWWLbReNO8xeLnHoIJt5fMfSdIYTBB52txtjQUgqBSxcrpE6ha0CQu1v42ETgdWoUmXdi5gCNtLCwGyiLb3PecZM1RrnaZOldRJJBI1HuN7W97fbcGZaYsDaEERAgm3YR+eGc2gLimUIJFzJEaSDEgRuQf6OPGQND3J0gTbmNgfQGSfb0xLo6rBtlyKZCxKnyrcgSBBPeBx672wColOm9Mmn4h07hBudrm2ry9rDDQqsar+Um0mNIEiQBeTv/DCwy9aqxQuKdMCQABcSRa29xf9McisbzdXMGmdOimCPxHeDYwNQ2BH54TpdPK0gGIFTm5LEKed+Jt6c7YofUOepZagW0lmcWBESCDJI4Gwv/e9sQvpzqa1NVU0DOnSXYmDeyruSTAkxAk+mLToPZXR0HVMxTo5dqoJJ7m4AEEMf9RUDtq98Rf2dq2hDTY0wRVd3MGobASu4Gq4BJ/CuDZpkZGU6HFhJsAb2HIIJiIm/fBOmZOqRTpmRwwBI8g2Mk3vYep+3KRzj7C1XqIwBgyfLAiNrREbRz3xMTKH9p8VNyfNBEaSJE3JuIIPfT8B690jLmq713ZVEBFVjAETtFpgkc7ThrL5BaQAp+IoYhpNgygaQsxO0HjbtjlVBttmZXKOxqHxQ9MufIy6SsWibBgInbi5xrmqxZyrkhTCgTcGNW0Xm1uSD2wh1/qQpUH3Wo0aTudStuSLRB++KnSApyy1XJFVqUiBJJAZRa+ylb7CfXCadWRSzQYZfSqnYSR3iIJBI53BPckYVqOLWsGtPtNgDJN9p4wlneu0aeVp0tRdzSkkTO9hxGw9YvzGFOmVKjUqbPINrTuCLN3Judzv8yWmlZVJN0VzmWZhGlWLi0AwLTOwBsLnaMbPmQGVRpH77GdkHPfcATHGJ1LLNrOlhqJMdhOrmYid/n0wz0aktZ3FM65JBqbLY2C8kC52jBYh7pdJctTr16jR4reVeACY5N9wPyxyH1jUapTSQAqkTbliwgTwAPzx1fVcjTq1lZ3mjRUgKCQG06b+ok7iNj6xxv1P1VMwy0aAGgEE6RbyzYd9yZ9cPhtzT9GXNiDXs6HptEvlALnWGXf8IBaw95/XfbA8lkUpyqIAQZMk3CmPMZ7SI9sM038JVy/73hgsOVLEzsbRMR6Y9fRSRa1UkMTCqD67+wmIFzfAzbFil9BPOV9K6aawFDahEACTDd4G59I74w06riKbeGsBS8id5Mbm+/uQJtg2UdAHLEKGSQW7SZPuZj4xEynVjUYUxq8MOGWB5njYegvE+gPs0m8oMmlvydNlciyJpWQDH4u25buWMb+mIHXsy39sEmaSy7cSeAe/n2HY9sM5nqNUVwSATpbtpXUJHq15PwMc02drValUMn4tQmDxaRItbY9mwuODb7MPJNJUglHp9IaSKpqFtOogWlrx7xP2x1HUOmp5Xc6yKY0xuSJIA4HNzwcc/wBIyDvSZyAtOmAdUGZE/h9Y3uOMdNWzKrTD1giLCqjKfxQDOkbi0/c4vI3dph4kqyjnPqulqeiSsN2BvfccmxG/qcdDmNdFUaBrfyIP3UExPr2E84hNTFTqFIMxhjrPZRMxf0E+5NsV+vZnx2ilfQwJPaDYTttgywop+hLLk0T63Q9bFmqVCZuQtpFjz6YzFWs9QEhSY42/njMD8WX6/wCDfHH9f9OjzWSo66dY5dTVpqfCX8ABNxMHSYLGJHrjDrE+IFUudI0tMLeCT7tAWOL+vlKprbUGGkA/hAIkWMH+8J9h64YreVjpAYkW3N01G3t5d7eX7rs9MfVbQKodClmaQfN68Ae7EwNuwvjMuXABKspksT5wLwBHtp3t7XwKuyUw9aqxZVBCqHlifKTM3B/CAB/ekxGBLQzGYZq9eucvRIUoisJuAbk2ExFjjqbOcqYwuVYagXOqWJMAC7ap7kgWMHj4GUbRBMsQBqGwneBab7DsDcDBepdNqVHRUzJVZBKFVMj1MzNiZJ4wz1HLLTWCyC87dySZAMwAQP6jBaKpCNGmToffzQ0mAArERYciJHqfhrMAK+ldMpLOx5MixAFtxY9xif13N/8AStTy6/2hZUB2MtEQCOA2/v6Tztf6QRpWtmapYeZzMgnzHm1gFMm9/jDSVZYXKV4Q/wBR6oj1V1UhVUADU1lFiZ9NgIgbHD3SszUrRp0JTGpYAAm9rwDEGbYF0f6fRAq0iSBq1F49uBEx/wCXphoeSnUqBdTXKqtgYII9NpO/B9gXXgsb8jJzeXKa20yFmWG0EiRwBqG+23cYWzn1BRWm9ZSTNy+8xZbE8fE3PIxPy+VqVn8J6bIhtUGoHnUAPNMDb74DT6POpKi04ABkkkckCyzIA2jg97ykc2/BOpOM7VZ3XTRgNqtMpMEyBbcfGOh6n1DUf7EByFnzNYKQIIiRf+OBUsmtOkzOQSYVgAVRRuy99+eNrxhdKKhKjBFVmjzCxgGQD6wOT22xXTIk19yYuVrZ7wjUpslAHzObWBMkT8gR7cY6auKpR0y9NdCjSoY8EXvuBcH+VsTsiWdlXzQWuWaRFPWJgWE+Sw4APqSrmrqxnYnc97z8nTfk46Uiwh5Ecj02ukmtTRxcyC3aQqgwIk7nfA80RWqIpfSVaSsDZTvEXsBeY9MUc89ZqRYMiamHmYH8ty3obcdrTOhUkeoxKBgrSzwPMIMKAZgBrzPGJd/EyNVUUUH6b4oYByq+JpmbkdgfXv7Y0+ps0uXSnlqIvE6UEm0XMcnb5wz1GtV8MNQVVkiNX7oA94MDjEplqIGqtRDOxF0klvSN4++2DF2KRAqdEzlRmNc+DSUDUS1oHoCSTEmPfFPI0FosP2WhUqsY/tai6VAtJAjfcajtM4vDprOniZjUlHTLKTckNIgbywsfSdsCyPUNddyHUKFAE2VQ3bvsBJ7b8Y0fM2smK4kngk00zfiMxy4LMLHV+95ZYzf0gC0HFhunV61RTURURRaWnY343xp1DreXp1C3jLraFiZi8Wiyi+5xC6x9XwpFNgW2kXY7XxFGU9R/yKUoQ3L/AAUPqPqdIDwqQDPrKi21hxyZ5wfIZHwKflXzTJLG8gTHHlmTHoL4ldFRUPjOjCo4IQv5omwIG5bcD74oZkMMtJnWwZm2keaD9gSPbHSSXwokW2+zC1n/ALNWm+ixN7H02Bnn0+ytfKipRUAwxWWuLgcX5I1ffGtOmdNO11EwDMEwD6E3gD9cN1acgg2AEGTx6ntYzgXQtoT+qK6pRWnTECqNhHcTPN5sMOdc0oKdM38PSlzZRtvxP++FqvQULUxeCym5/wA1zPuALd8efXgU1l3IZlJ4nSPeY2w04uohakk2xTq1VamcXSTGliIIv7cQY7bd8Fp09KKKZ3Mxv67bX9+RjTonT/F6gT+6qGPaI+LnD+bikYETGne5Y2G2+/x2x03pI6Obk/Zo1dASD5j3AEfpjzAQCLBlEcETHzj3GQ8HQdH+ovFR/AyzMEAJ29fKJkXPAAtj3M182xGrL6dQ0mWEgERJC7Xn7id7dbUeqAPKqKNhyeQLAxGInVOr0kqUaRrAVHIBkyQG2YkCAZvuNseh09BTa2yB1Do1fM6USnoopV1PVcxxtfzHvYDFmsFeolMCadOn5iwiLTLEtuYBiNovjz6o65/0p/Y2NRw2nUYOxExFrmPW/rhP6S6fVTLB80z6jAVHPAmJtIEmfX2GOaxsifxaGsq8l/D8pVgNJtAMKs2nYCNt8cz17M1Ka1KmsyWK0lDTqI0kkwJ8urn+6Ix2H01RFQVc0WnWNKA9hsR95jEF8uj5pMuFtT8xFxGozckmTydtx8RKmJu1Qp0HptWllkesxLu0gEzpTzd7amJbexjDGUroBVr1IVIGkR5hMm8mC15tMDfB+v51RVjUXbUAiU9OldAW7E+8gTzhqh0JNJOZJcwIX03kgAC4E/OObvLJHCqINOoLVqeRarA3JYEKDuBfeSSbemLdKoLgwQAAABEWjedxDW9MS+j1BWBVPIKbgEEwYX8PG0dtvzw5+1r4hWfwK2og9yfT0Fp574yayarRz9YftFQkM6pTqQTBllJM3ABkk/acNfVPWkoLUKQ0MFgECBFoB9J9/bFPqFREouxUE6fwkgCQJuR6wf545Ov081MrU1FmqOurzLcE7AAiF2AncCb3s4U96BO1dbC9MrPmsqtVwNMlYIkTqZQ0AX3vPIPcYcpaYRtCsSZCi3eJAgRYfbG3/pjfslKk0ooQFo3Ooz3k8fJxumSopTBLBRpsDe3HryORzvjpVeCxTrJO6x1FaGYpM6ghxpdD+UXvaRfv64t59QtWTC0qcwDFyWtb7gDHI9GpLmeoAiWpZcawOCVPlmTYTBMn92OcdPSyiZmu9eoodaDCmAJMlIZjbuWHO2FOKSVg45tttBfq7OhKaqYkgaTMXtE8WAJ+JtiVl64NUSaaq6QqITJkg3gbzI+PvG+oc2+ZzlKkBqvcW3bf7WHxjoKzpR1Gq6BtNgn4oBPJG5JAAHC8cjrSX1KpW36Rp196mllV7FlCqT6nVAHG0/OLKhkFwJH70xPc7fn/AAxNbNK1JCKemIIAiVsTLE835m5HbCudzK61ZqpUmPLvI4tp9QfTGck3g0TSyJ/VfU62bqDLUG1Kl3abTtHsJ/Xtg/Rfp80KdQNUVnZP3iYBv9gJHB4xnT2C6kTyjUSWYSSVJk232n7WxQOVLqX4H/uI2ab2N+/2xo5NLqtGcYpvs9kSn9OUQddXzSdgZBi5uQLWj3OGD+8aNFF0i0gC0xJsY33PbD1et5iATYECwiw3/jhOgAaRZzye8t+pgzwDscHvJ7O6xWEOZDKuXVybz3gbzzF7gT6n2wv1bPS1SnSk6WJ18C3J5F7C/tjMrnPwgRdisKLsSpNjwBF47EXvhCi4SpVQLJQ3BsCQNvYWkfripZtnN4pHv03RrEtrAUTOokQu5Ajf96Y9N74o1alGAEhypIBJtAm/AA2+cQuuZqooXUwMgagODHER2i3/ACPIMytTRhUcfi0CZNwfjad+TfD6dviM1Pr8Jb6znCaZVDdSJYekH+dvX2xH+oamtqUljAl+LH53N8UCodwGUrMMwNvxMbfF/ck4Y6jTp+XSm8GTe+9z8YEag0OVzTNvp16oFWuV0KVCqDu29va++JfVeppzYxqA7EgncWnDv7dr3aF8OZ3jcEC+8+n6YmVB/ZEKpOsgSbSRE/1/PFSTdsLlikSqfVKjDUEMH1Pf3xmOlpZzLoApIkbwoj8l+MZjR8i8RCoP+M+npmVIZtUwbXsSLes/1GOCTL062Yd2ph9As0yTBM2BBi6xx/HpX6hTIVNKu53EC0k6mgnYTf8AzYj9Lc1dfhqoUP8AvKfPdT9rf8RidnVmqS7FUZVGpkUqQUav3BpC6TB80/Fp7YBX6ejtNZmYH9zzEc3bjjknb4w5orHQAQVVfMNJBJUjbYKu98DqZcgliUW40rz24Mdt/Qk8YGaHiwn1HWSjR0q6rJEm0wCJibSBMf8AGJmVy/hvMKqt5bnWx3/ETckn4tGNs9Ud2LeKAqyZEG8hQIsLEtvIsN5OPK1DQgaosHUAs3a8STbeZv6Tzitrwcl7JnVWKeGKIAdSzuwUMRMSBAMMYF7TpOLOcpa6JarKxTDTaTAEz+lo52wh1eVyTGkAoDByIJLS3719on7DG2eFQ5Bac62egBIFuCL88Sf8RPbFStBbpshfRVB1StXVwQx0Kgm2xJAg3iBzucVa2bfXC0bEnU7tpBiDxMiY/MYmfTtc08qUZgAlQWPJMx7jmw7X3xUyec1KwQNU0AloUgTJCgT7xz397P5mTj+VBRQZ58RtKyWJiARJMhZMkCwHsTtgGZziUayK8pSUKBJF5mZA/wATfcfZqjl861S/hU00gMJLGSeLCTxP8sSOp/TD1cyKleqhpg3VZvawHAHueTgxSvLFK/3Vkp5es9XKjUW8zMs7QJYLHdv5Yl9ToOMo5SiZZdMkDyj1tqnSZ+Bvi/nK6uys0eFSNgNrCVAHNoE98Rs5mWqGnTYhRUKhRp/euW+wvJHI+InnBzWMiFLVk8qlCkkV6g1u1pEsd9X+HSIjv6zZ6bkGy+SSmD/a1CajE3/FfTvBlQAb9/gecr0XziIoNRgIIBBjSJiSYmBc/wC+KvVqlLxqLPH9nzNli0TNjY/0cWc28ewwik/tg536V6P+zt4tXT4jTpAM6ZPptbD2Yyi61q1RqeAqKBtJYsTwLd7/ADjTp+bd2ZlUeFTEahcSpMt+LtHffbB3zBNdSCNMiZB9TB7AxGA5ScsijGKjgNmc1RpqqArqZgWgzEsJNpvcDvt2GAV0oN/aIFaAfMZtEW9/xGBPE4nZ4PrZVRQDTmwAgzMAgfPzipSQBE1KpIkHgL6AH23/AIm0eEcnboSy76YCAKigyQsEmLGSJJJN/fBx1emJppEg3BUgtcjci/G0zhf/ANSoU0d3BNRgdIN7xMgCwAPJwDIVabE/tDxqWwAPljgn13w0rywt1hFarlBo8UmQYkD17X9Z+ccz1BzV8qgqm51GJgHa8RA3/nhrMCs9N6dKsVCgatUEibASJPBEn1xHy3Sa5kPWUyQCJBmSLXEmZ2GFCCWbM+SbeKOlytVaNPXGoiCo4gDbaALm/oe+OSD16juqKC1WpreNl1EwO0XP2x0K/S4ZtVeuxJH4UmInaR6nbFV6lDKoKdNQsgyYknvJuZxYyUdZZzhKW8JE/J5BKQHisajncx7xpBsB8STGB5nMM1QidEATBmwsB27g+2B5Gs1eHjysdImbtP6XGM65ma2oUqSS8gkLECPznf7C+A03KmO6jaMq56ADVUGCPMbxBtttzbGudqFqeqWYMZ1EfuzB4+AMDyORrVA4rMiICPIu7f3pPHGGOv8AUEFMKBfUECi5i2wAt9vti1lJZIvlbeBbO5inTKBVuUmDMehIHvzhR81UreGApUTc8yJtG8Thqs/g02r1f+4QAiCSARtfYwf6tgv0tkzSomtUux/BPJmCfufnFwo9g02+pYpdMpqoWQLCxA5udzjMc9Xz9NmLMx1E3uv8cZgdZejXtE6zP9XzVRNOVUUw7KDUOiwN2tOsn8I2374ey1V6Q8N3L8ai8S1yQLk+UaRIPP3k/Q+YWqD5IRCTaY07gkmwNhfe+KuaypcMTRRAVvUYg2JOw573+2HJ+PR0Ut+w9PMipq8I0yig31SZmwCjeT9yOTidmF1wSSoEHVcEAjc3t+8eJgHkYdHSsnl6LPpbTvPm81+07Ezt64jdL60uahvBJhiAukaQoEIxPFvTf4x3XyiqWaZ0NCmgAbX5EUkX3J5J5O9x+UYW6xWBpFF0sYBbeBYcxM7mSJ29MeVSRpBE8kXIJBm4FyAQBYd8Q8z9UKKbeRHN1FMGZIJDFhICjbed7DESb0c8DnTOs+NRqPWp6aQld7PCzAXtMbD+WOdfNV67UtJanSA0KPNpnSANRFje23e2HMicxmSHzDlKQEBFUIO8j0kG/fFcU4iYKg+VAwuV81u9xptzbDtJ4Ak5LJv0np4Uy48i/i8QXc2gAEG/5fIx51n6g8MCnRQLYElQIUcHSObz6SPTHuU6hUqVXWqPOCsROzESdJtE2J/TE36i6fDUwDZn0zsd+SbbfmPTAd9sj/dweZrPZtKWvLrql4JY8wqrAsNuCd7wcP5HK5qkZr1UJJkqqyBuQJAm0bnud5w51ii1RFo01AXVBczAEQTvc274ndXrJSUlmZ2uqgckDntEE4l4qi1m2x3r/iFCsaZAJi0jkXFpk37Y5eTmOopSgLToy1hIP717bk3va2LWYz4qJUBaSgDbgWgTudwxj+eIv0fni+bdlX924P8AhX9YH5/GLxpqw8jTca9nVURRot4rNcj8Uf4REcRsNu87Y5XrrLUrUqdPzF6ogGTbgE9t9uDit1bIsXDVCiqSAoJJvBA8vlEBQeecFNBUzeWdjYAkW2IAjYRJj02AwYtJ2dNNqij9Q0hTyzqDp4taAIHH3tiTkUVMijzA8Qz3I1EED3Jv8dsE+pGYh1HJIj09+0X+cK5qmzUMvRhRpu5J7kjSPU3n1jtgReKHJZv6B69dxLFSS0mdUHeRE9hx6epgD51ioHm0BRHIk3ESCLe2PM3TAW7kMQRuDG0e9lk/GMyqKSdJBIiBfzj1Gw3Np/ni6DYFcl/269XXEW8oEBp4A32PzjXKUlZWCghFuxYzPJJv25wTofUHqitTZS0EMpNxBi28AAC3xhLMKEerQBIV1JUDhjIH5zbD65aYLSSaF8/nnZKlOhTi4uoiY3YxbYW+cC+n6PhsHqEgIDc8bFv4Xw9lqYSnpXcgiYvIP5mCd8LrRDQmk6EN9QmTve+xIHwMPsqrwZ07T8hMv1HM5mp/01MgEEB2mFFjJtvYWGGqnRCKfiZquWYGy0xA9QTMwe+2LeS6gKc0qQst2Y8ExIAA9bD9Mc51rMVatRaChgsTqM3tJ2tBNv8AjEUrdRwaOKSuWWHq9ePheHRRmNOICgAXO94mxIxtncz4MMwJZl72E9/sPzx5lqxproRbxLEiOxNzfna/GEOoZfxsyBU1Mm7EmAO21vi+2IqugtuhbK9QZlZ9ICa4DFjE8x6/7Yq5PpTLUV6ohqpshM6B3Jv52E+wwpk+lU6VdTMrJ0R+HUIOx52++HvqImmxquxY6hAJ9RYfGozhSduo+QxTq5eBL6hHiZhKIiJHJtt8HFn6izFOlTVUkCANtgBGJfRslqreNUnVMgevH2t848+rCx8iSzlg21lBH6Ta/fBw5KPoabUZS9kqnTpkTMf6J/PHmPM1l6qNpp/gAESfQSfvOMxrh+TLq/R9WznWFoLFQoskQikaiSY0gRbvM/bHP5j6lq1ammjRhVMeIwtawi2wJtyd8eJ0XKUJrVazVXgkTDmBMkQOwsT3EHDj9QWnR1tTp0QxhNbS0ADzadJHA7xBvfGeDfL+hG6nW6hmG0pABUiCSTDADebT2H8MM9C6P+yUGSq41vAIpkNEHVp2I1H5iDjOm/USu51ZkkGQSiFUEbCQCf8AnjD9HLpKvPiOfMGJsCRAIBJvA4jkYTbqmSMVdrJ6o8Oms0yrmPLcmJbkAwNpO+B0KAYaqvhqoM7AWtPHY77fnjXN5gs6yO3mb1F4BOnsNV42vhin02hGuvZAQQhcebSCZO098Zmt0TW60mvSKD+FJmppJJAEiw4kx7RhOp9SAsopUalWobksCukkmwB54nt3vinX+plBbwssSs3ZdNgZ2/vE7/lxh/LdW1VlFKlClS2pk828DcCMLW0Z5emJ/SeSzJzDZrNBaSaNIUWAgduwEnHvXENaugpuIXQVBAtpaCSYk2GGM/kK1an56zosXIIB81to2O283wDouTCAgvUqPqiX0j/EYA4vzgSm2rHGCTocy9VjqANtMKSDMmY4jc/z2wt0boapR/tFVzqJJI8173a57WBG+NszmUQ6NShzcSQNiSQL/r29sFbqliFuv94Sb2jT62GBbSH1TYTM5CgdQZFJZNNhwDa/J2HwPXEjIUKGWd6SKwMamIAJb8PlBP4Qb84DU6mpqwCTJjbbSb87+kDbG3TBUdmrEaASAJMGLkyfWwHvjla2F09bDUaFao3iVDAWdKkDyyAPxSbxMR3wLqjVKlNVpSSpB1i0QSBHcWm9ow8yazdSyxIHE7j87e09xhfr2dNGhAjxah0ooExNtu8E3/TFTtnNUj1ya9AVCLup1R6W39YP3G+E6wVgFQGFMb2O8bgbkzijk8s1LK06J3iWM7apt7xH3xPp1VQNqUkcWJjn2H6mPTAvOB1ayCZA08lib6RO5uOy+8nbtjem6UlquWCkLp1T34WeTNye5wvQ61lUdjrD2GlVBJkRN/UfphXMURX1VKgZaCgEU4CgmbjaSI27k41Sd/FhGLar4dhPp1fDoeOWfU5YoOwLRqNrk/zjc4lOXJ8SGZ22gD90QJEC1t8Wcz1xFTw9gsBVFg0mAT/huSRfjthXoaWZmMrEyb7TNuFv/PjDt5kZunURrKUDAVVMTMHe4E/eD98GzFQoGI3YyTaBLAC8bwAeeODhmhTnWWa3C6YsCoHP9euI/X6Q001B8xYQD6x+WAsyyaNVGzpciwpooQGozTMiw5kk3PJ+2IecpuM+oGs2iDtf8R7RYjjjFyvWK01I2gbc22HP+35QOu53+3pmPO1tPPpMCfj474kLv+peSkv6BgVifxGTf2JP8Y+2CmmTOwFpJvEG/wDEfbCrV5rsNJg2gHkC32EyfUYPmKulZgbQL8iw97nEayS8HvV6wFSgSbKC0xuSQeObjA/qQJUNPV+FTNpvaPk77euFs9TNRBe1NpLC4ExEnaYuOThnrlGmPBC6iWAgAn4i/M+tsVYoks2ao1MEKrSCLjsOY5nAQyVK1Sq7qlJBp3/FcMBf05wXNoqUybs7CyyIiOTwOY9MI0coq0qSEXJLVNvNOwj27+3OFGqsLslZqvrdmQuVJkGwt8/bGY6ZMu5AIWBwLbYzC/FXpE/Bky/nMwSrU8spetz5oVbXJJG2EK/0Wrjxc5mGdhAhbKIsBcm08mMP5jOUcnRFHXqZzLEQXYwC3l7AWA2sMQM6uarqVWaNEsCAZDMfabTqJv2GFHCx/UU8vOfodKr5KmuimggLuLkwCTMC+y4C/R6LKPBLq86yq/hGq8QZAksZxEHQlamqVHc6hfQoAsTJJMWBbvfsZODUfpRQyxm64Fosp2uJMwTcnY7b4Pw+y/F/CMZiu6Vxqf8AChAMWmLsfWwETt74WrRWAYE8GQ234e3A/ifbFhyMspLucwRKgaBE9o9Pmb9sSKbq6qRQVbkTIXynsAJnbb/bB+o78Bcv02jRpM1hsT+Iz6k7Htv+mGegVK1RqlRmRUK6AAvmgwPxWIEDjf0wzni/gjyvpNoViLAi+4+3oO5wtlKuoNqRwuor+6oAI78He9jtiXRazQDrX1C7OKVGm2skaRsLe+8DtA9cUch0tlqHUxk3kcFgZH93yj07fADmKaamRQz7W8xsRCjiD32tfbAqvWszpvRM8EMJ3PxFt8E77jHU+hUEJrusnlmvYbADYXP5YbpwdLkHTEiTEmJsI/BY35jCGZStWKI4CKInURwR67wRY4B19nqk0aJmwUnUOxv6AbDE3sugK9XRqoWnSmTuALWNvm1pwetmqahmZ6oiDPhwBJ4ke/O35udGyFLJpEqX5aZMxe3ax9cFzHWEchRfuJ7X/d5kY51eDldZJidXpippVnqOWJgcACbkxA2+2Num9LqNXbM5qwSVpoPkT7C/ucPU88gPkVVdrk6RMn44t8YzOZ8uSQJJAB+19/6vidq0Xq3sm9Qr1alVQh0gWmDcELN/v8E7Y0oVgx8MkNPpe5I29j27YHlMoQTUa7u1yRZRMKgj/SD84Fn8uy6SGKsTYBO0m9v6g45JaI29lN1XUoG67QBuPWLXxL+sOtqgRIufwgdgREmZj2uZO2FqpezeI5bYCwE3gmB3O3thTKdOY1PEqtJ95MfNht+QGFxxSdth5J2qij3pnT1qAOy6bwDHmlTHqJJvJxVo5dJ24gAGdJgRblrg32wN6bMyqAIFzEntMcX2+cN5dQpZuJmBYg6bz9hv/LFm7yGCo3pIsaSIkQTvYXHvx9vXE/K5HVmQTfSJC+4t82nFRp7AAdje4ngY1Rv7YsKZ06bXi4sZvsIt74HY0cdCnWs8VZCwkK0/fcDgkwf6mJWQ6fWfM/tFcGmFkgWmLwOd5P3xYrU4cEgEjYWJ3v8A12OBVGqVKt2sGXyxFibept+uHGdLBlKNvJPprpqkAAlZkzuTEW53OKELVrBWJ0qLgQPeP59sIUcooqsxJaZJPbaPawj/AIw3pCgkQAP09APaP9PqcdKjoprZ5VrmvVSmoWnlaZ4/ePN/jBs9VnMMANkUKe0HYCPb1OEs0NJCqwsfMALLaT7nb+r4WepUK+IFjUT5jckkkTp7R7+1pwqsLlQ+mfppHiMDUqLsf3R6/BI+cIUc0rqQoPlM3EeUkg/rMcYGvRvw1KlUnna5iYj0F/v6YOmUBDbaT5b2J+QNgTxH23rUDk5nlTrzz/ZoCnBmPf8AOcZjcMtPyaYjgAe+Mx3ZeEKpexvKfTdMaqmcqFqpbUArXiRJ2PJHfFOhk0NQONTAAlUDTEgD2sDv3+cEzGYV5g6QNxvqjuTIIuIBtJnB8tVVWbSqqg2c2nm1vw+o522GO7Sex9IrK0KdTq1HYoBpWPMxbSYPCkXHOw59MMxSpqF1G4J8u5kje5JJI3ib4Bk1epOgnSbCAIAld5vsN7m59ceV+pUVYqGUEWgAFtz6ySd79xtGI3lIqumwD5Yu2pKjG4I1Cy/BIKkgxsTHAw/RytqcuWVOLwxNhK7XkETO84Uy1dmaACF/EdWmTJBEjcbEX74N0t2XNslUrLwyov7qgSJkenfkY53oioq6lMagNCgkieDMWiTJAEAXxHp1X1VBMKRrkAROs9wAYA0ggEeWfcWZB8erEimACLCCV3JJFhB7xJPfE7OdZpqlU1BBK2815LFrbRuLcW7Y6KbwiSklkrt1KlpFLxVNQWYTp7HhuxH2tzglasqaWNUQePKJA7bwBcf1eV9PZajXbV4dRXMkuIk7EySIEk++2LS9GyiecqxC2WGMkC1732/qcRxVlUm0TTnDmcwUVmWmBugudub9/S3ti06JlkhFhtxN2kxB9Tvf3xOrfUK02daKBnYEBEN7EbkSfX2GBEljqeZAi5EDaQt94P54MixZs1UN5FWTJkBbbbm0Hv8A6sFymXBvHJ3UDmxgffD2Rpqimbt29Tx9zhLJ1HBhpJPF7RvyTAM/MYyya4C/s8G0X5Eyfn2wWrQItvyfkifewj+jj0CHJ1QIj1kDb33wQFmuoMd9gB6njByx4Ea1OIHYg+5mbxvEThHqmbmoFUTcySNp2H+YkTgfUuvZam0GurNtppgudvS25745qr9Q0CxMZlz3IA/L5OPRDgnLNGPJyRWLRVqUy4Bm5Mi0Ttp57Db/ABYeymWZZNQQSJ49BHabf1M4h/8ArQGk+FXFxBKhryQNjebid7Yoj6rpNawb1kGOY1cnCfHyVVGa67stUgoUmwEEbjaDqJP8dhg1OgoRH1QCNveI59vzxLOdFYKiEHlhOkgKfX2BtOKFNV0FQXaLC4BYtMX3G38e+MmqQ1sFVK+WHBEW2BjkkczFvQThHPB6kBJNS5s2wv8Aa87RsMUQjsSHFNfKQCOO1vvv6YWyra9cdyDaJi8DYcgfGDGVZFKNqhTKDTM3cKCWv5oN9+JM/ljXKbNDRqn7xYSe0ATbDFSpE2ubAb2BuST6jGlFNNgZY3/XabxI9NsO7MqNSERTJtuRG5n+vtgddvKABMkz8mT8Sf1xhhiYgzufY23j+hjXqCDQTKiJ94jk/MnCWyG+ToVKiVGLCSp9h2M+0f8AGDZVZVBOqOQOb3E7C+/pgeTovUpj92lAk8H0g8cnBBTRZiSdgBI2AuYO3GI3R0UbZ7S4sLi0/wDH2vhbMqFJ0zxPIEkR7+vtjbMMtRTqEENPuZ2F/e2+NiPIJW0bTuZtPbi2Doe2GVFN9H5jGYlZnMFWIhTHMnt6DHuKondkXlpyPMpAgWGkEzB3Jvc8DjfjDNamWZVEgr5tMXO+nVzY+25PGDdUaAGKGbmIEGJ/o349sT8rmG1aiqkDzEEwLgSSPy255xo7eSqlgyg8EqqksLFh7nVB0wSD2jtMYQqM7VVSnSKqpbXUkSzHsATCwB8zhnMVqoohQdBYeZgAe0gCQBuBEcbYLk1XwwzSokkTN9yWsZv2M8DtN1kLf7qNvD0S1+SAzaZP4QY2Ig8RHqThLL0qr9TpyLJSBcgWAA5kxBJjjfDOaz+h4amVZrKguTP4Ra43a88G0XwzUzzZOnamHruA9QCLRIUSOBt3JDH26Ld2SSVfYl9Ras1WoyaTKkLplQLgsbn8Vhz2xM6F0lqmZJrDVpEvqMyBYC+94t/DDY63mK1RVajpBMzb0niI37/OHKWbWnVamrEJa0CSZmSSQOdvbFuUVQKjJ2UMpnEpGqSsLTQEABYEkjgXMA77CfifWy7VkFRvEGqyopEAG5J4mw9PXDOayBcMWVRT2EmLkgbDewn+rjdRSoImpuTCXB02AM3MRPI74CrxsbvzoDnaoy4SjTp/2jkXO8CAxkcQD/tixlUJ7AKDeJMEmd/YbYkUCj1/FBIJQiJuQdzf2sLfiGK9NysoICC9zueYje5wZjgFyNWQbCBztvt/V5ODuk7IDGzfHbvcDCGWUwNjDC/Fvxe4G04U+pvqr9iTTTg5l7rz4KnZvWoRcf3QZ5GO4+Nzl1Qpz6xsY6/1bL5D/uDxcwRagD+GbzVaZHfSL942xwXVur5nOSa1UqguKSeVFAiLAbyefk4la2JLN5ma5Lbyfnacbi+4GPoRhGCqKPK5OXzBEVVkqsG8RAAsRE7nDlKgXAIUAcXt9zv74NkcqqrrcA2kA7ehOPa3UDuoHvETHH+2MZTcnUTaMEti37HVDSraiJIHAgH9JJ+cKGhH4gJ9NsMUW1XJkDjHr5vSDI3PYEAYalLRm4x2e0KTFlWmwAABYknSsCWJ32G5EXnFrpX1CyeSpJFztfY/cekT7455XBHlmOf1uB6j8sNUNOkIEJJk2ABLGygndUEloAuT9pOMZKpHRbTtHc+MrU9SaWU7R6EEHGmvQvlEM7SAbxMXieN/fnHG0c9UyzkAhu4Btcc+vf8AnjpOn55aiCoYHJANwAy6QLXEXkY8M+Fwz4PRHlUseR1aoOqxMWltuIiO388T1cwYP4jveTBM+wv/AAwfxwxfaONLGZse1pEwPnmyZrLIUrKi0/O35d4x0VQZuxhEsACYET/vaO2J1Z9beGZCM6yP8O/bkiDij4s/iss3+JM741quBqKHcDSSOY7Rcj54wlKjNxso5aiNK0yIWb/kxwpnqpUO1MSQ1hHv9zMn4w7Rqi8kTFwDsYMj/jCmbY6jEFVEjt6A8bTgR3k0axgSytAvp1m4IIjuTx35E+mKTrrMmbG38PtibXqObg7SAB/DuZiPfDNNm0gHvJ9oj9e+LO92Tj9ClVDNzf8AzfynGYbbKNO6/fGYnYvVjWd6K4MUCQi3Cs0i8func79rx2wXwlby1NIbudhfubd/t7TzfW+r1aTLl0XW5EludrXifU7fOK+Wyq1VjM66JZRpmx3Ase5tAN7m2PRUqUpGacbcYjmU8FqjVGqlQrlEESLRqI78At7W77t1WkaqUssTVrH18qKOWPYWt3PtKtH6PoADxK1apeAoIUX9bwPbfDvT8plsupFFDTepZmLSYHA/wyZ9YwW4PzYl3XiiZlsr4VeozP4tZrEj90EGyeoHPobYF1pGIl1lakB9w0LMKItEfab4XpsKeYqkiTOzgQOx3/KePXD/AFLOMEo0wdVVjZQBAPtsBN9u+FmwY6sFlqyhAKQIKt57E7jaSYtP/GB3fM+dGI0g7fkBBJafaJxVppYIBAkEwLttJkmb82wbpuVRXYsSXEcmBPzFhafTBchqOjTM1QWvrCwPLMCR+KPU2E7428dfABqXJMRF2k/ks224wPqebNMgadTMZi8gcAczJPb1wvmi/l8UwoAhAbzYybxPO/OM0N4CZZU1GxWYtIMAG889rz64ZzGaKgWDFjJ4tb1/OcIZai5RTEBmFiAbbX9r4bq5pdTiZ0qCzEWuWMQbz5ZsMR5ZVoCereHSepUXyqLKf3mtA4tyfTHzapmGrVHrVCWZmJk8zi99b5yyUgTfztxJawn4H54hIIEC0Y937PBRh28sw5Xcq9BFA5xsnfAkwWnjRhRY6oYAE2jb2tiZUbTpBkHsP1PbBsyS/mM7W/r74UCzqLHm5HOMuONLJryO3aBPXEgKfnHnimb4K+mdojGtSmWMLYd5vtONlRk0GajpAPDDV/D9QcepUI2JGBhmIUEg6RA9pJ/jjx1nBr2cMErpO7Me/HJvO/HO5wHLVzSYrJE/hj9MZP8AzgOfp6ktuMcknh6YJrFrZ12R6mrAIQBG3b39740TMgMSduGiFAkbz7n03xyXT85qU8EWJB3P8sXcrULwH1bGY5tttuRYYwnw9Hk6HN2RQr0zusENMzAAuNiTvhujRAQM3qY/h3wrToOaap5dS7ltlHoOT7zhmjmAuktxwTcmALD3HOMHrBqthslRkS0hiCYEzF42Nrfw5wTqEEqIMF1HI21R8fzGMbNUyj23BmImwUxJ3mRt3GE6ufCoFWmSf3iYABM+83gW9cFJt2N0lRT8IEnsOO1vfkcYA0gngfnb2uLjBMuTyIEd5/h64DmKYnxGuQZInvsPzjGfnI/GAtKrYeUf174zExa1Q38xvvfv+mMwnFE7FToCjxs6YuJg8jzKLHjDWfO/+UH7KYx7jMeie/5Eh8v8xLxDprXNlWL7eWntjn8qxZvMZ/7m98ZjMVeQ8ngoUz/1tUcCLf6hh/8A+6zjcqoAPIBiQDwMeYzCf+vyAtfz/M26exNVgTIg2/8A1/zP3xey9MCYAEzMDtpxmMx5uQ9HFol58w1rWb/yGFMwxlv8w/8AEY8xmKv9EZRofgT5/Q4HQUaf8zGfXyc98ZjMETPn/wBW/wDzX/s/8BhMbYzGY+nH5I/Y8kvnl9zBgi4zGY5iGap/s/nC4N8e4zGcRejKo82FKJ82MxmNI6BPY8mw9x+mNVxmMwCmHfGyfve2PMZjiSJXRf8AuH2/iMdFlzYHn/jGYzC/avmPJxaOkyB8yfH8caubn/N/PGYzHz1s+itI26fRXVOkTo3gf3P9h9sVHpLFOw/CDtzIv74zGYzm8i41gHElvfEvq7nQLncfwx7jMTj+Ys9D+WY6F9h+mPcZjMR7NFo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7176" name="Picture 8" descr="http://ichef.bbci.co.uk/naturelibrary/images/ic/credit/640x395/t/tr/trace_fossil/trace_fossil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717032"/>
            <a:ext cx="4499992" cy="27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www.dmr.nd.gov/ndfossil/poster/hellcreek/images/coprolite_cropp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74829" y="4098342"/>
            <a:ext cx="3050480" cy="228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upload.wikimedia.org/wikipedia/commons/b/bf/Helminthopsis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03572"/>
            <a:ext cx="2807955" cy="210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4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Carbonization</a:t>
            </a:r>
            <a:r>
              <a:rPr lang="en-CA" dirty="0" smtClean="0"/>
              <a:t> – all the other elements disappear and a carbon imprint remains</a:t>
            </a:r>
            <a:r>
              <a:rPr lang="en-CA" dirty="0" smtClean="0"/>
              <a:t>. (Typical of leaves)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preserved…</a:t>
            </a:r>
            <a:endParaRPr lang="en-CA" dirty="0"/>
          </a:p>
        </p:txBody>
      </p:sp>
      <p:pic>
        <p:nvPicPr>
          <p:cNvPr id="1026" name="Picture 2" descr="http://www2.newark.ohio-state.edu/facultystaff/personal/jstjohn/Documents/Cool-fossils/Carbonization_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7" y="3573016"/>
            <a:ext cx="4464496" cy="308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etrifiedwoodmuseum.org/Images/Carbonization56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619" y="3573016"/>
            <a:ext cx="53340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27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Must be unique, easy to tell apart from others</a:t>
            </a:r>
          </a:p>
          <a:p>
            <a:r>
              <a:rPr lang="en-CA" dirty="0" smtClean="0"/>
              <a:t>Found over a wide geographic area</a:t>
            </a:r>
          </a:p>
          <a:p>
            <a:r>
              <a:rPr lang="en-CA" dirty="0" smtClean="0"/>
              <a:t>Was on Earth only a short time (in only a few rock layers)</a:t>
            </a:r>
          </a:p>
          <a:p>
            <a:endParaRPr lang="en-CA" dirty="0"/>
          </a:p>
          <a:p>
            <a:r>
              <a:rPr lang="en-CA" dirty="0" smtClean="0"/>
              <a:t>If above are true, then any time you see that fossil you know how old the rock is, no matter where the rock is.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Index fossil: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47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227</TotalTime>
  <Words>283</Words>
  <Application>Microsoft Office PowerPoint</Application>
  <PresentationFormat>On-screen Show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Book Antiqua</vt:lpstr>
      <vt:lpstr>Wingdings</vt:lpstr>
      <vt:lpstr>Hardcover</vt:lpstr>
      <vt:lpstr>Fossils</vt:lpstr>
      <vt:lpstr>How preserved…</vt:lpstr>
      <vt:lpstr>How preserved… </vt:lpstr>
      <vt:lpstr>How preserved…</vt:lpstr>
      <vt:lpstr>How preserved…</vt:lpstr>
      <vt:lpstr>How preserved…</vt:lpstr>
      <vt:lpstr>How preserved…</vt:lpstr>
      <vt:lpstr>How preserved…</vt:lpstr>
      <vt:lpstr>Index fossil:</vt:lpstr>
      <vt:lpstr>Fossil phyla…</vt:lpstr>
      <vt:lpstr>Fossil phyla…</vt:lpstr>
      <vt:lpstr>Fossil phyla…</vt:lpstr>
      <vt:lpstr>Fossil phyla…</vt:lpstr>
      <vt:lpstr>Fossil phyla…</vt:lpstr>
      <vt:lpstr>Fossil phyla…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Fossils</dc:title>
  <dc:creator>Teena Della</dc:creator>
  <cp:lastModifiedBy>Della, Teena</cp:lastModifiedBy>
  <cp:revision>13</cp:revision>
  <dcterms:created xsi:type="dcterms:W3CDTF">2015-05-06T00:51:58Z</dcterms:created>
  <dcterms:modified xsi:type="dcterms:W3CDTF">2015-05-06T18:21:51Z</dcterms:modified>
</cp:coreProperties>
</file>